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96" r:id="rId2"/>
    <p:sldId id="267" r:id="rId3"/>
    <p:sldId id="297" r:id="rId4"/>
    <p:sldId id="427" r:id="rId5"/>
    <p:sldId id="257" r:id="rId6"/>
    <p:sldId id="258" r:id="rId7"/>
    <p:sldId id="259" r:id="rId8"/>
    <p:sldId id="260" r:id="rId9"/>
    <p:sldId id="261" r:id="rId10"/>
    <p:sldId id="262" r:id="rId11"/>
    <p:sldId id="266" r:id="rId12"/>
    <p:sldId id="428" r:id="rId13"/>
  </p:sldIdLst>
  <p:sldSz cx="18288000" cy="10287000"/>
  <p:notesSz cx="6858000" cy="9144000"/>
  <p:embeddedFontLst>
    <p:embeddedFont>
      <p:font typeface="Archivo Black" panose="020B0604020202020204" charset="0"/>
      <p:regular r:id="rId15"/>
    </p:embeddedFont>
    <p:embeddedFont>
      <p:font typeface="Bahnschrift Condensed" panose="020B0502040204020203" pitchFamily="34" charset="0"/>
      <p:regular r:id="rId16"/>
      <p:bold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League Spartan" panose="020B0604020202020204" charset="0"/>
      <p:regular r:id="rId22"/>
    </p:embeddedFont>
    <p:embeddedFont>
      <p:font typeface="Poppins" panose="00000500000000000000" pitchFamily="2" charset="0"/>
      <p:regular r:id="rId23"/>
      <p:bold r:id="rId24"/>
      <p:italic r:id="rId25"/>
      <p:boldItalic r:id="rId26"/>
    </p:embeddedFont>
    <p:embeddedFont>
      <p:font typeface="Poppins Bold" panose="00000800000000000000" charset="0"/>
      <p:regular r:id="rId27"/>
      <p:bold r:id="rId28"/>
    </p:embeddedFont>
    <p:embeddedFont>
      <p:font typeface="Roboto" panose="02000000000000000000" pitchFamily="2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64512" autoAdjust="0"/>
  </p:normalViewPr>
  <p:slideViewPr>
    <p:cSldViewPr>
      <p:cViewPr varScale="1">
        <p:scale>
          <a:sx n="36" d="100"/>
          <a:sy n="36" d="100"/>
        </p:scale>
        <p:origin x="1762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66648F-98B6-40D8-866F-CFB224E8116B}" type="datetimeFigureOut">
              <a:rPr lang="ru-RU" smtClean="0"/>
              <a:t>20.10.2025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41F458-CFE2-4DCE-AACC-18449A232A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6244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Уважаемые коллеги, сегодня вопрос продовольственной безопасности становится не только экономическим, но и общественным приоритетом. В условиях ускоренного развития экономики Кыргызской Республики важно рассматривать продовольственную безопасность как базовый элемент здоровья и человеческого капитала.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1F458-CFE2-4DCE-AACC-18449A232AE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613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www.stat.gov.kg</a:t>
            </a:r>
            <a:r>
              <a:rPr lang="en-US" dirty="0"/>
              <a:t>/media/files/</a:t>
            </a:r>
            <a:r>
              <a:rPr lang="en-US" dirty="0" err="1"/>
              <a:t>4a8974a4-987b-49dd-afa6-a1d480d2ff26.pdf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1F458-CFE2-4DCE-AACC-18449A232AE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6336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1F458-CFE2-4DCE-AACC-18449A232AE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9123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g87ab7bf3e8_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2" name="Google Shape;912;g87ab7bf3e8_7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82615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1F458-CFE2-4DCE-AACC-18449A232AE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062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hyperlink" Target="https://www.stat.gov.kg/media/files/4a8974a4-987b-49dd-afa6-a1d480d2ff26.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489014-DEF0-485D-AD6C-899615015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249A2AA-77C1-48BC-95C6-0F6A8E820C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6EDCD2-F5C6-4E56-9003-F1F3C5A5B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096" y="0"/>
            <a:ext cx="18324095" cy="1028700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EAD572B-8DC3-4838-B886-D87161C3A452}"/>
              </a:ext>
            </a:extLst>
          </p:cNvPr>
          <p:cNvSpPr txBox="1">
            <a:spLocks/>
          </p:cNvSpPr>
          <p:nvPr/>
        </p:nvSpPr>
        <p:spPr>
          <a:xfrm>
            <a:off x="2803073" y="3362328"/>
            <a:ext cx="13751940" cy="3581400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6719"/>
              </a:lnSpc>
            </a:pPr>
            <a:r>
              <a:rPr lang="ru-RU" sz="4800" b="1" dirty="0">
                <a:solidFill>
                  <a:schemeClr val="bg1"/>
                </a:solidFill>
              </a:rPr>
              <a:t>Роль системы здравоохранения и просвещения в обеспечении продовольственной безопасности и формировании культуры здорового питания в Кыргызской Республике</a:t>
            </a:r>
            <a:endParaRPr lang="en-US" sz="4800" b="1" dirty="0">
              <a:solidFill>
                <a:schemeClr val="bg1"/>
              </a:solidFill>
              <a:latin typeface="League Spartan"/>
              <a:sym typeface="League Spartan"/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2A085285-6119-480A-9DF7-4C98E88F4B9F}"/>
              </a:ext>
            </a:extLst>
          </p:cNvPr>
          <p:cNvSpPr txBox="1">
            <a:spLocks/>
          </p:cNvSpPr>
          <p:nvPr/>
        </p:nvSpPr>
        <p:spPr>
          <a:xfrm>
            <a:off x="3582442" y="823914"/>
            <a:ext cx="11232932" cy="1714500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200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Республикалык ден соолукту чы</a:t>
            </a:r>
            <a:r>
              <a:rPr lang="ky-KG" sz="4200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ң</a:t>
            </a:r>
            <a:r>
              <a:rPr lang="ru-RU" sz="4200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доо жана массалык коммуникация борбору 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3219BD1F-A8A4-41BA-A403-2CE488C9ED70}"/>
              </a:ext>
            </a:extLst>
          </p:cNvPr>
          <p:cNvSpPr txBox="1">
            <a:spLocks/>
          </p:cNvSpPr>
          <p:nvPr/>
        </p:nvSpPr>
        <p:spPr>
          <a:xfrm>
            <a:off x="4535543" y="7474745"/>
            <a:ext cx="10287000" cy="3581400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2025 ж.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00B356-2CA1-4B87-ADEA-08BE187BC346}"/>
              </a:ext>
            </a:extLst>
          </p:cNvPr>
          <p:cNvSpPr txBox="1"/>
          <p:nvPr/>
        </p:nvSpPr>
        <p:spPr>
          <a:xfrm>
            <a:off x="7239000" y="7767642"/>
            <a:ext cx="11498513" cy="663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87"/>
              </a:lnSpc>
              <a:spcBef>
                <a:spcPct val="0"/>
              </a:spcBef>
            </a:pPr>
            <a:r>
              <a:rPr lang="ru-RU" sz="3919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Дуйшенкулова М.К.-Врач </a:t>
            </a:r>
            <a:r>
              <a:rPr lang="ru-RU" sz="3919" dirty="0" err="1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РЦУЗиМК</a:t>
            </a:r>
            <a:r>
              <a:rPr lang="ru-RU" sz="3919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ru-RU" sz="3919" dirty="0" err="1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МЗ</a:t>
            </a:r>
            <a:r>
              <a:rPr lang="ru-RU" sz="3919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 КР </a:t>
            </a:r>
            <a:endParaRPr lang="en-US" sz="3919" dirty="0">
              <a:solidFill>
                <a:schemeClr val="bg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3560597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514024" y="1714500"/>
            <a:ext cx="9043987" cy="8890312"/>
          </a:xfrm>
          <a:custGeom>
            <a:avLst/>
            <a:gdLst/>
            <a:ahLst/>
            <a:cxnLst/>
            <a:rect l="l" t="t" r="r" b="b"/>
            <a:pathLst>
              <a:path w="12814864" h="8890312">
                <a:moveTo>
                  <a:pt x="0" y="0"/>
                </a:moveTo>
                <a:lnTo>
                  <a:pt x="12814865" y="0"/>
                </a:lnTo>
                <a:lnTo>
                  <a:pt x="12814865" y="8890312"/>
                </a:lnTo>
                <a:lnTo>
                  <a:pt x="0" y="88903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667417" y="63602"/>
            <a:ext cx="16410799" cy="3741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1"/>
              </a:lnSpc>
            </a:pPr>
            <a:r>
              <a:rPr lang="en-US" sz="5308" b="1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РАЗРАБОТАНЫ, УТВЕРЖДЕНЫ РАБОЧИЕ ТЕТРАДИ ПО ЗОЖ  для 6-11 классов включая вопросы питания </a:t>
            </a:r>
          </a:p>
          <a:p>
            <a:pPr algn="r">
              <a:lnSpc>
                <a:spcPts val="7431"/>
              </a:lnSpc>
            </a:pPr>
            <a:endParaRPr lang="en-US" sz="5308" b="1">
              <a:solidFill>
                <a:srgbClr val="004AAD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755789" y="8036410"/>
            <a:ext cx="4856091" cy="961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65"/>
              </a:lnSpc>
              <a:spcBef>
                <a:spcPct val="0"/>
              </a:spcBef>
            </a:pPr>
            <a:r>
              <a:rPr lang="en-US" sz="1832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Lorem ipsum dolor sit </a:t>
            </a:r>
            <a:r>
              <a:rPr lang="en-US" sz="1832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amet</a:t>
            </a:r>
            <a:r>
              <a:rPr lang="en-US" sz="1832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1832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consectetur</a:t>
            </a:r>
            <a:r>
              <a:rPr lang="en-US" sz="1832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32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adipiscing</a:t>
            </a:r>
            <a:r>
              <a:rPr lang="en-US" sz="1832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32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elit</a:t>
            </a:r>
            <a:r>
              <a:rPr lang="en-US" sz="1832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, sed do </a:t>
            </a:r>
            <a:r>
              <a:rPr lang="en-US" sz="1832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eiusmod</a:t>
            </a:r>
            <a:r>
              <a:rPr lang="en-US" sz="1832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32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tempor</a:t>
            </a:r>
            <a:r>
              <a:rPr lang="en-US" sz="1832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32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incididunt</a:t>
            </a:r>
            <a:r>
              <a:rPr lang="en-US" sz="1832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832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ut</a:t>
            </a:r>
            <a:r>
              <a:rPr lang="en-US" sz="1832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labore et dolore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C2422C9-658B-421C-BDD2-F75B38189BE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0881" y="6969846"/>
            <a:ext cx="4091409" cy="2836777"/>
          </a:xfrm>
          <a:prstGeom prst="rect">
            <a:avLst/>
          </a:prstGeom>
          <a:noFill/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DF6C1D1-8134-4AF6-8877-5A65B71D970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0933" y="2198185"/>
            <a:ext cx="4091406" cy="3232024"/>
          </a:xfrm>
          <a:prstGeom prst="rect">
            <a:avLst/>
          </a:prstGeom>
          <a:noFill/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4F5AF13-6B4A-4638-BCF7-E42B5BA6A2D8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5759" y="4652567"/>
            <a:ext cx="4091410" cy="29150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8997950"/>
            <a:ext cx="2514600" cy="260350"/>
            <a:chOff x="0" y="0"/>
            <a:chExt cx="662281" cy="685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2281" cy="68570"/>
            </a:xfrm>
            <a:custGeom>
              <a:avLst/>
              <a:gdLst/>
              <a:ahLst/>
              <a:cxnLst/>
              <a:rect l="l" t="t" r="r" b="b"/>
              <a:pathLst>
                <a:path w="662281" h="68570">
                  <a:moveTo>
                    <a:pt x="0" y="0"/>
                  </a:moveTo>
                  <a:lnTo>
                    <a:pt x="662281" y="0"/>
                  </a:lnTo>
                  <a:lnTo>
                    <a:pt x="662281" y="68570"/>
                  </a:lnTo>
                  <a:lnTo>
                    <a:pt x="0" y="68570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662281" cy="1161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9651931" y="1744353"/>
            <a:ext cx="4267200" cy="426720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3175000"/>
                  </a:moveTo>
                  <a:cubicBezTo>
                    <a:pt x="0" y="4928870"/>
                    <a:pt x="1421130" y="6350000"/>
                    <a:pt x="3175000" y="6350000"/>
                  </a:cubicBezTo>
                  <a:lnTo>
                    <a:pt x="6350000" y="6350000"/>
                  </a:lnTo>
                  <a:lnTo>
                    <a:pt x="6350000" y="3175000"/>
                  </a:lnTo>
                  <a:cubicBezTo>
                    <a:pt x="6350000" y="1421130"/>
                    <a:pt x="4928870" y="0"/>
                    <a:pt x="3175000" y="0"/>
                  </a:cubicBezTo>
                  <a:cubicBezTo>
                    <a:pt x="1421130" y="0"/>
                    <a:pt x="0" y="1421130"/>
                    <a:pt x="0" y="317500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391160" y="364490"/>
              <a:ext cx="5619750" cy="5621020"/>
            </a:xfrm>
            <a:custGeom>
              <a:avLst/>
              <a:gdLst/>
              <a:ahLst/>
              <a:cxnLst/>
              <a:rect l="l" t="t" r="r" b="b"/>
              <a:pathLst>
                <a:path w="5619750" h="5621020">
                  <a:moveTo>
                    <a:pt x="2810510" y="0"/>
                  </a:moveTo>
                  <a:cubicBezTo>
                    <a:pt x="4362450" y="0"/>
                    <a:pt x="5619750" y="1258570"/>
                    <a:pt x="5619750" y="2810510"/>
                  </a:cubicBezTo>
                  <a:cubicBezTo>
                    <a:pt x="5619750" y="4362450"/>
                    <a:pt x="4361180" y="5621020"/>
                    <a:pt x="2810510" y="5621020"/>
                  </a:cubicBezTo>
                  <a:cubicBezTo>
                    <a:pt x="1258570" y="5621020"/>
                    <a:pt x="0" y="4362450"/>
                    <a:pt x="0" y="2810510"/>
                  </a:cubicBezTo>
                  <a:cubicBezTo>
                    <a:pt x="1270" y="1258570"/>
                    <a:pt x="1258570" y="0"/>
                    <a:pt x="2810510" y="0"/>
                  </a:cubicBezTo>
                  <a:close/>
                </a:path>
              </a:pathLst>
            </a:custGeom>
            <a:blipFill>
              <a:blip r:embed="rId3"/>
              <a:stretch>
                <a:fillRect l="-32154" r="-32154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3860055" y="5923084"/>
            <a:ext cx="4462912" cy="44629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6350000" y="3175000"/>
                  </a:moveTo>
                  <a:cubicBezTo>
                    <a:pt x="6350000" y="1421130"/>
                    <a:pt x="4928870" y="0"/>
                    <a:pt x="3175000" y="0"/>
                  </a:cubicBezTo>
                  <a:lnTo>
                    <a:pt x="0" y="0"/>
                  </a:lnTo>
                  <a:lnTo>
                    <a:pt x="0" y="3175000"/>
                  </a:lnTo>
                  <a:cubicBezTo>
                    <a:pt x="0" y="4928870"/>
                    <a:pt x="1421130" y="6350000"/>
                    <a:pt x="3175000" y="6350000"/>
                  </a:cubicBezTo>
                  <a:cubicBezTo>
                    <a:pt x="4928870" y="6350000"/>
                    <a:pt x="6350000" y="4928870"/>
                    <a:pt x="6350000" y="317500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199010" y="359986"/>
              <a:ext cx="5898640" cy="5630028"/>
            </a:xfrm>
            <a:custGeom>
              <a:avLst/>
              <a:gdLst/>
              <a:ahLst/>
              <a:cxnLst/>
              <a:rect l="l" t="t" r="r" b="b"/>
              <a:pathLst>
                <a:path w="5898640" h="5630028">
                  <a:moveTo>
                    <a:pt x="2949320" y="4504"/>
                  </a:moveTo>
                  <a:cubicBezTo>
                    <a:pt x="1942227" y="0"/>
                    <a:pt x="1009702" y="534693"/>
                    <a:pt x="504851" y="1406118"/>
                  </a:cubicBezTo>
                  <a:cubicBezTo>
                    <a:pt x="0" y="2277543"/>
                    <a:pt x="0" y="3352485"/>
                    <a:pt x="504851" y="4223910"/>
                  </a:cubicBezTo>
                  <a:cubicBezTo>
                    <a:pt x="1009702" y="5095335"/>
                    <a:pt x="1942227" y="5630028"/>
                    <a:pt x="2949320" y="5625524"/>
                  </a:cubicBezTo>
                  <a:cubicBezTo>
                    <a:pt x="3956413" y="5630028"/>
                    <a:pt x="4888938" y="5095335"/>
                    <a:pt x="5393789" y="4223910"/>
                  </a:cubicBezTo>
                  <a:cubicBezTo>
                    <a:pt x="5898640" y="3352485"/>
                    <a:pt x="5898640" y="2277543"/>
                    <a:pt x="5393789" y="1406118"/>
                  </a:cubicBezTo>
                  <a:cubicBezTo>
                    <a:pt x="4888938" y="534693"/>
                    <a:pt x="3956413" y="0"/>
                    <a:pt x="2949320" y="4504"/>
                  </a:cubicBezTo>
                  <a:close/>
                </a:path>
              </a:pathLst>
            </a:custGeom>
            <a:blipFill>
              <a:blip r:embed="rId4"/>
              <a:stretch>
                <a:fillRect l="-16397" r="-16397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725711" y="306960"/>
            <a:ext cx="16525568" cy="555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ky-KG" sz="3200" b="1" dirty="0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2025г.-</a:t>
            </a:r>
            <a:r>
              <a:rPr lang="en-US" sz="3200" b="1" dirty="0" err="1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СИМПОЗИУМ</a:t>
            </a:r>
            <a:r>
              <a:rPr lang="en-US" sz="3200" b="1" dirty="0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200" b="1" dirty="0" err="1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ПО</a:t>
            </a:r>
            <a:r>
              <a:rPr lang="en-US" sz="3200" b="1" dirty="0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200" b="1" dirty="0" err="1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ВОПРОСАМ</a:t>
            </a:r>
            <a:r>
              <a:rPr lang="en-US" sz="3200" b="1" dirty="0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200" b="1" dirty="0" err="1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ЗДОРОВЬЯ</a:t>
            </a:r>
            <a:r>
              <a:rPr lang="en-US" sz="3200" b="1" dirty="0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200" b="1" dirty="0" err="1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ШКОЛЬНИКОВ</a:t>
            </a:r>
            <a:r>
              <a:rPr lang="en-US" sz="3200" b="1" dirty="0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98221" y="926940"/>
            <a:ext cx="16007606" cy="861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ru-RU" sz="2800" dirty="0"/>
              <a:t>С участием обоих министерств и партнёров по развитию </a:t>
            </a:r>
            <a:r>
              <a:rPr lang="ru-RU" sz="2800" b="1" dirty="0"/>
              <a:t>ежегодно проводятся симпозиумы по вопросам здоровья школьников.</a:t>
            </a:r>
            <a:endParaRPr lang="ru-RU" sz="2800" dirty="0"/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BFEFD343-132F-4D5F-9586-DF0B36190050}"/>
              </a:ext>
            </a:extLst>
          </p:cNvPr>
          <p:cNvSpPr txBox="1"/>
          <p:nvPr/>
        </p:nvSpPr>
        <p:spPr>
          <a:xfrm>
            <a:off x="359476" y="2226562"/>
            <a:ext cx="9066988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2800" dirty="0"/>
              <a:t>В рамках совместной работы </a:t>
            </a:r>
            <a:r>
              <a:rPr lang="ru-RU" sz="2800" b="1" dirty="0"/>
              <a:t>Министерства здравоохранения Кыргызской Республики (</a:t>
            </a:r>
            <a:r>
              <a:rPr lang="ru-RU" sz="2800" b="1" dirty="0" err="1"/>
              <a:t>МЗ</a:t>
            </a:r>
            <a:r>
              <a:rPr lang="ru-RU" sz="2800" b="1" dirty="0"/>
              <a:t> КР)</a:t>
            </a:r>
            <a:r>
              <a:rPr lang="ru-RU" sz="2800" dirty="0"/>
              <a:t> и </a:t>
            </a:r>
            <a:r>
              <a:rPr lang="ru-RU" sz="2800" b="1" dirty="0"/>
              <a:t>Министерства просвещения Кыргызской Республики (МП КР)</a:t>
            </a:r>
            <a:r>
              <a:rPr lang="ru-RU" sz="2800" dirty="0"/>
              <a:t> было </a:t>
            </a:r>
            <a:r>
              <a:rPr lang="ru-RU" sz="2800" b="1" dirty="0"/>
              <a:t>разработано Положение о создании Школьных комитетов здоровья</a:t>
            </a:r>
            <a:r>
              <a:rPr lang="ru-RU" sz="2800" dirty="0"/>
              <a:t> и </a:t>
            </a:r>
            <a:r>
              <a:rPr lang="ru-RU" sz="2800" b="1" dirty="0"/>
              <a:t>создан совместный приказ</a:t>
            </a:r>
            <a:r>
              <a:rPr lang="ru-RU" sz="2800" dirty="0"/>
              <a:t> двух ведомств-на стадии согласования.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84602C9-59FD-401C-96F5-ABB51CEF84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824" y="5454553"/>
            <a:ext cx="5199729" cy="475297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F5EF8CE-3D8D-49AD-875F-8B066C93CC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0487" y="5475115"/>
            <a:ext cx="4848192" cy="463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898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4E6338-0E75-4D71-A411-4D25E33ADD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26"/>
            <a:ext cx="18288000" cy="1014837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29148-FE8F-4108-B040-0CB06A6FDA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15509" y="3163738"/>
            <a:ext cx="9416564" cy="3959525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4B493BF-655B-4923-8FA8-E8E8FE63F321}"/>
              </a:ext>
            </a:extLst>
          </p:cNvPr>
          <p:cNvSpPr/>
          <p:nvPr/>
        </p:nvSpPr>
        <p:spPr>
          <a:xfrm flipH="1">
            <a:off x="6123248" y="5863905"/>
            <a:ext cx="371928" cy="475269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endParaRPr lang="ru-RU" sz="27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BED1DD-5623-4A48-964F-E5BF23F44A65}"/>
              </a:ext>
            </a:extLst>
          </p:cNvPr>
          <p:cNvSpPr txBox="1"/>
          <p:nvPr/>
        </p:nvSpPr>
        <p:spPr>
          <a:xfrm>
            <a:off x="4114800" y="8685398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dirty="0" err="1">
                <a:solidFill>
                  <a:schemeClr val="bg1"/>
                </a:solidFill>
              </a:rPr>
              <a:t>https</a:t>
            </a:r>
            <a:r>
              <a:rPr lang="ru-RU" sz="4000" dirty="0">
                <a:solidFill>
                  <a:schemeClr val="bg1"/>
                </a:solidFill>
              </a:rPr>
              <a:t>://</a:t>
            </a:r>
            <a:r>
              <a:rPr lang="ru-RU" sz="4000" dirty="0" err="1">
                <a:solidFill>
                  <a:schemeClr val="bg1"/>
                </a:solidFill>
              </a:rPr>
              <a:t>saksalamat.kg</a:t>
            </a:r>
            <a:r>
              <a:rPr lang="ru-RU" sz="4000" dirty="0">
                <a:solidFill>
                  <a:schemeClr val="bg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576794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0D4CA88-D8B2-4B03-9614-AD3A5DE2DF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-627" b="17948"/>
          <a:stretch/>
        </p:blipFill>
        <p:spPr>
          <a:xfrm>
            <a:off x="0" y="-2005"/>
            <a:ext cx="18324095" cy="10287000"/>
          </a:xfrm>
          <a:prstGeom prst="rect">
            <a:avLst/>
          </a:prstGeom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4470CF7C-17D6-4F4A-A08D-9B64283FE2C9}"/>
              </a:ext>
            </a:extLst>
          </p:cNvPr>
          <p:cNvSpPr txBox="1"/>
          <p:nvPr/>
        </p:nvSpPr>
        <p:spPr>
          <a:xfrm>
            <a:off x="-36096" y="0"/>
            <a:ext cx="16611600" cy="30042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940"/>
              </a:lnSpc>
            </a:pPr>
            <a:r>
              <a:rPr lang="ru-RU" sz="5672" dirty="0">
                <a:solidFill>
                  <a:srgbClr val="004AAD"/>
                </a:solidFill>
              </a:rPr>
              <a:t>Современные вызовы продовольственной безопасности</a:t>
            </a:r>
          </a:p>
          <a:p>
            <a:pPr algn="ctr">
              <a:lnSpc>
                <a:spcPts val="7940"/>
              </a:lnSpc>
            </a:pPr>
            <a:endParaRPr lang="en-US" sz="5672" dirty="0">
              <a:solidFill>
                <a:srgbClr val="004AAD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16EF76-4FDD-4D03-80DA-DE33583B6949}"/>
              </a:ext>
            </a:extLst>
          </p:cNvPr>
          <p:cNvSpPr txBox="1"/>
          <p:nvPr/>
        </p:nvSpPr>
        <p:spPr>
          <a:xfrm>
            <a:off x="450112" y="1823145"/>
            <a:ext cx="11393905" cy="7848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/>
              <a:t>Выборка:</a:t>
            </a:r>
            <a:r>
              <a:rPr lang="ru-RU" sz="2800" dirty="0"/>
              <a:t> более </a:t>
            </a:r>
            <a:r>
              <a:rPr lang="ru-RU" sz="2800" b="1" dirty="0"/>
              <a:t>10 000 домохозяйств</a:t>
            </a:r>
            <a:r>
              <a:rPr lang="ru-RU" sz="2800" dirty="0"/>
              <a:t> по всей стране.</a:t>
            </a:r>
            <a:br>
              <a:rPr lang="ru-RU" sz="2800" dirty="0"/>
            </a:br>
            <a:r>
              <a:rPr lang="ru-RU" sz="2800" b="1" dirty="0"/>
              <a:t>Основные показатели:</a:t>
            </a:r>
            <a:endParaRPr lang="ru-RU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2800" b="1" dirty="0"/>
              <a:t>Анемия у детей (6–59 мес.) — 21 %, дефицит железа-47%</a:t>
            </a:r>
            <a:r>
              <a:rPr lang="ru-RU" sz="28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800" b="1" dirty="0">
                <a:highlight>
                  <a:srgbClr val="FFFF00"/>
                </a:highlight>
              </a:rPr>
              <a:t>Распространенность дефицита </a:t>
            </a:r>
            <a:r>
              <a:rPr lang="ru-RU" sz="2800" b="1" dirty="0" err="1">
                <a:highlight>
                  <a:srgbClr val="FFFF00"/>
                </a:highlight>
              </a:rPr>
              <a:t>фолатов</a:t>
            </a:r>
            <a:r>
              <a:rPr lang="ru-RU" sz="2800" b="1" dirty="0">
                <a:highlight>
                  <a:srgbClr val="FFFF00"/>
                </a:highlight>
              </a:rPr>
              <a:t> у девочек-подростков (10-</a:t>
            </a:r>
            <a:r>
              <a:rPr lang="ru-RU" sz="2800" b="1" dirty="0" err="1">
                <a:highlight>
                  <a:srgbClr val="FFFF00"/>
                </a:highlight>
              </a:rPr>
              <a:t>19лет</a:t>
            </a:r>
            <a:r>
              <a:rPr lang="ru-RU" sz="2800" b="1" dirty="0">
                <a:highlight>
                  <a:srgbClr val="FFFF00"/>
                </a:highlight>
              </a:rPr>
              <a:t>) в Кыргызстане очень высока (83,6%)</a:t>
            </a:r>
          </a:p>
          <a:p>
            <a:pPr>
              <a:buFont typeface="Arial" panose="020B0604020202020204" pitchFamily="34" charset="0"/>
              <a:buChar char="•"/>
            </a:pPr>
            <a:endParaRPr lang="ru-RU" sz="2800" b="1" dirty="0">
              <a:highlight>
                <a:srgbClr val="FFFF00"/>
              </a:highlight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800" b="1" dirty="0">
                <a:highlight>
                  <a:srgbClr val="FFFF00"/>
                </a:highlight>
              </a:rPr>
              <a:t>Примерно 49% беременных женщин в Кыргызской Республике страдают анемией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800" b="1" dirty="0"/>
              <a:t>Избыточный вес у детей 5–9 лет — 13 %</a:t>
            </a:r>
            <a:r>
              <a:rPr lang="ru-RU" sz="2800" dirty="0"/>
              <a:t>, ожирение — 4 %.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800" b="1" dirty="0"/>
              <a:t>Недостаточный вес</a:t>
            </a:r>
            <a:r>
              <a:rPr lang="ru-RU" sz="2800" dirty="0"/>
              <a:t> — около 5 %.</a:t>
            </a:r>
          </a:p>
          <a:p>
            <a:pPr>
              <a:buFont typeface="Arial" panose="020B0604020202020204" pitchFamily="34" charset="0"/>
              <a:buChar char="•"/>
            </a:pPr>
            <a:endParaRPr lang="ru-RU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2800" b="1" dirty="0"/>
              <a:t>Исключительно грудное вскармливание</a:t>
            </a:r>
            <a:r>
              <a:rPr lang="ru-RU" sz="2800" dirty="0"/>
              <a:t> — у </a:t>
            </a:r>
            <a:r>
              <a:rPr lang="ru-RU" sz="2800" b="1" dirty="0"/>
              <a:t>44,3% младенцев до 6 мес.</a:t>
            </a:r>
            <a:r>
              <a:rPr lang="ru-RU" sz="2800" dirty="0"/>
              <a:t>, что ниже целевого уровня ВОЗ (≥ 50 %).</a:t>
            </a:r>
          </a:p>
          <a:p>
            <a:pPr>
              <a:buFont typeface="Arial" panose="020B0604020202020204" pitchFamily="34" charset="0"/>
              <a:buChar char="•"/>
            </a:pPr>
            <a:endParaRPr lang="ru-RU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2800" b="1" dirty="0"/>
              <a:t>Только 1 из 4 детей</a:t>
            </a:r>
            <a:r>
              <a:rPr lang="ru-RU" sz="2800" dirty="0"/>
              <a:t> получает рацион, отвечающий минимальным критериям разнообразия питания.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800" dirty="0"/>
              <a:t>Существенные различия между регионами: наиболее уязвимые показатели — в Баткенской и Нарынской областях.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7A46B6-E516-41CD-A71A-7ACB0CDAA301}"/>
              </a:ext>
            </a:extLst>
          </p:cNvPr>
          <p:cNvSpPr txBox="1"/>
          <p:nvPr/>
        </p:nvSpPr>
        <p:spPr>
          <a:xfrm>
            <a:off x="457200" y="9834726"/>
            <a:ext cx="93485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>
                <a:hlinkClick r:id="rId4"/>
              </a:rPr>
              <a:t>https</a:t>
            </a:r>
            <a:r>
              <a:rPr lang="ru-RU" dirty="0">
                <a:hlinkClick r:id="rId4"/>
              </a:rPr>
              <a:t>://</a:t>
            </a:r>
            <a:r>
              <a:rPr lang="ru-RU" dirty="0" err="1">
                <a:hlinkClick r:id="rId4"/>
              </a:rPr>
              <a:t>www.stat.gov.kg</a:t>
            </a:r>
            <a:r>
              <a:rPr lang="ru-RU" dirty="0">
                <a:hlinkClick r:id="rId4"/>
              </a:rPr>
              <a:t>/</a:t>
            </a:r>
            <a:r>
              <a:rPr lang="ru-RU" dirty="0" err="1">
                <a:hlinkClick r:id="rId4"/>
              </a:rPr>
              <a:t>media</a:t>
            </a:r>
            <a:r>
              <a:rPr lang="ru-RU" dirty="0">
                <a:hlinkClick r:id="rId4"/>
              </a:rPr>
              <a:t>/</a:t>
            </a:r>
            <a:r>
              <a:rPr lang="ru-RU" dirty="0" err="1">
                <a:hlinkClick r:id="rId4"/>
              </a:rPr>
              <a:t>files</a:t>
            </a:r>
            <a:r>
              <a:rPr lang="ru-RU" dirty="0">
                <a:hlinkClick r:id="rId4"/>
              </a:rPr>
              <a:t>/</a:t>
            </a:r>
            <a:r>
              <a:rPr lang="ru-RU" dirty="0" err="1">
                <a:hlinkClick r:id="rId4"/>
              </a:rPr>
              <a:t>4a8974a4-987b-49dd-afa6-a1d480d2ff26.pdf</a:t>
            </a:r>
            <a:r>
              <a:rPr lang="ru-RU" dirty="0"/>
              <a:t>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5157A99-5C93-41AC-8703-EC01415E9C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39600" y="1702165"/>
            <a:ext cx="6248400" cy="858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823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0D4CA88-D8B2-4B03-9614-AD3A5DE2DF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-627" b="17948"/>
          <a:stretch/>
        </p:blipFill>
        <p:spPr>
          <a:xfrm>
            <a:off x="0" y="0"/>
            <a:ext cx="18324095" cy="10287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3ADA97-4220-468F-8805-72760B3A58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50" y="-13291"/>
            <a:ext cx="1804035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098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34"/>
          <p:cNvSpPr txBox="1">
            <a:spLocks noGrp="1"/>
          </p:cNvSpPr>
          <p:nvPr>
            <p:ph type="title"/>
          </p:nvPr>
        </p:nvSpPr>
        <p:spPr>
          <a:xfrm>
            <a:off x="834626" y="105388"/>
            <a:ext cx="16314783" cy="2116041"/>
          </a:xfrm>
          <a:prstGeom prst="rect">
            <a:avLst/>
          </a:prstGeom>
          <a:solidFill>
            <a:schemeClr val="accent6"/>
          </a:solidFill>
        </p:spPr>
        <p:txBody>
          <a:bodyPr spcFirstLastPara="1" vert="horz" wrap="square" lIns="137138" tIns="137138" rIns="137138" bIns="137138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ru-RU" dirty="0"/>
              <a:t>Этапы разработки и внедрения </a:t>
            </a:r>
            <a:br>
              <a:rPr lang="ru-RU" dirty="0"/>
            </a:br>
            <a:r>
              <a:rPr lang="ky-KG" dirty="0">
                <a:solidFill>
                  <a:srgbClr val="FFFFFF"/>
                </a:solidFill>
              </a:rPr>
              <a:t> Руководящих принципов правильного питания на основе имеющихся продуктов питания </a:t>
            </a:r>
            <a:endParaRPr dirty="0">
              <a:solidFill>
                <a:srgbClr val="FFFFFF"/>
              </a:solidFill>
            </a:endParaRPr>
          </a:p>
        </p:txBody>
      </p:sp>
      <p:grpSp>
        <p:nvGrpSpPr>
          <p:cNvPr id="915" name="Google Shape;915;p34"/>
          <p:cNvGrpSpPr/>
          <p:nvPr/>
        </p:nvGrpSpPr>
        <p:grpSpPr>
          <a:xfrm>
            <a:off x="12316172" y="4083191"/>
            <a:ext cx="3753094" cy="3952601"/>
            <a:chOff x="1396516" y="1960313"/>
            <a:chExt cx="1876547" cy="1976300"/>
          </a:xfrm>
        </p:grpSpPr>
        <p:sp>
          <p:nvSpPr>
            <p:cNvPr id="916" name="Google Shape;916;p34"/>
            <p:cNvSpPr/>
            <p:nvPr/>
          </p:nvSpPr>
          <p:spPr>
            <a:xfrm>
              <a:off x="2018488" y="1960313"/>
              <a:ext cx="518250" cy="518250"/>
            </a:xfrm>
            <a:custGeom>
              <a:avLst/>
              <a:gdLst/>
              <a:ahLst/>
              <a:cxnLst/>
              <a:rect l="l" t="t" r="r" b="b"/>
              <a:pathLst>
                <a:path w="20730" h="20730" extrusionOk="0">
                  <a:moveTo>
                    <a:pt x="10371" y="1"/>
                  </a:moveTo>
                  <a:cubicBezTo>
                    <a:pt x="4644" y="1"/>
                    <a:pt x="1" y="4644"/>
                    <a:pt x="1" y="10371"/>
                  </a:cubicBezTo>
                  <a:cubicBezTo>
                    <a:pt x="1" y="16086"/>
                    <a:pt x="4644" y="20730"/>
                    <a:pt x="10371" y="20730"/>
                  </a:cubicBezTo>
                  <a:cubicBezTo>
                    <a:pt x="16086" y="20730"/>
                    <a:pt x="20729" y="16086"/>
                    <a:pt x="20729" y="10371"/>
                  </a:cubicBezTo>
                  <a:cubicBezTo>
                    <a:pt x="20729" y="4644"/>
                    <a:pt x="16086" y="1"/>
                    <a:pt x="103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100"/>
              </a:pPr>
              <a:r>
                <a:rPr lang="es-ES_tradnl" sz="3600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5</a:t>
              </a:r>
              <a:endParaRPr sz="1200" dirty="0"/>
            </a:p>
          </p:txBody>
        </p:sp>
        <p:sp>
          <p:nvSpPr>
            <p:cNvPr id="917" name="Google Shape;917;p34"/>
            <p:cNvSpPr/>
            <p:nvPr/>
          </p:nvSpPr>
          <p:spPr>
            <a:xfrm>
              <a:off x="2277738" y="2018663"/>
              <a:ext cx="359000" cy="559925"/>
            </a:xfrm>
            <a:custGeom>
              <a:avLst/>
              <a:gdLst/>
              <a:ahLst/>
              <a:cxnLst/>
              <a:rect l="l" t="t" r="r" b="b"/>
              <a:pathLst>
                <a:path w="14360" h="22397" fill="none" extrusionOk="0">
                  <a:moveTo>
                    <a:pt x="11907" y="1"/>
                  </a:moveTo>
                  <a:cubicBezTo>
                    <a:pt x="13455" y="2298"/>
                    <a:pt x="14360" y="5061"/>
                    <a:pt x="14360" y="8037"/>
                  </a:cubicBezTo>
                  <a:cubicBezTo>
                    <a:pt x="14360" y="15967"/>
                    <a:pt x="7930" y="22396"/>
                    <a:pt x="1" y="22396"/>
                  </a:cubicBezTo>
                </a:path>
              </a:pathLst>
            </a:custGeom>
            <a:noFill/>
            <a:ln w="81550" cap="flat" cmpd="sng">
              <a:solidFill>
                <a:schemeClr val="accent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918" name="Google Shape;918;p34"/>
            <p:cNvGrpSpPr/>
            <p:nvPr/>
          </p:nvGrpSpPr>
          <p:grpSpPr>
            <a:xfrm>
              <a:off x="1479938" y="2094138"/>
              <a:ext cx="1793125" cy="1395125"/>
              <a:chOff x="1597088" y="2023550"/>
              <a:chExt cx="1793125" cy="1395125"/>
            </a:xfrm>
          </p:grpSpPr>
          <p:sp>
            <p:nvSpPr>
              <p:cNvPr id="919" name="Google Shape;919;p34"/>
              <p:cNvSpPr/>
              <p:nvPr/>
            </p:nvSpPr>
            <p:spPr>
              <a:xfrm>
                <a:off x="2968088" y="2088450"/>
                <a:ext cx="367050" cy="126225"/>
              </a:xfrm>
              <a:custGeom>
                <a:avLst/>
                <a:gdLst/>
                <a:ahLst/>
                <a:cxnLst/>
                <a:rect l="l" t="t" r="r" b="b"/>
                <a:pathLst>
                  <a:path w="14682" h="5049" fill="none" extrusionOk="0">
                    <a:moveTo>
                      <a:pt x="14681" y="0"/>
                    </a:moveTo>
                    <a:lnTo>
                      <a:pt x="5037" y="0"/>
                    </a:lnTo>
                    <a:cubicBezTo>
                      <a:pt x="2251" y="0"/>
                      <a:pt x="1" y="2262"/>
                      <a:pt x="1" y="5048"/>
                    </a:cubicBezTo>
                  </a:path>
                </a:pathLst>
              </a:custGeom>
              <a:solidFill>
                <a:schemeClr val="accent1"/>
              </a:solidFill>
              <a:ln w="40775" cap="flat" cmpd="sng">
                <a:solidFill>
                  <a:schemeClr val="accent1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20" name="Google Shape;920;p34"/>
              <p:cNvSpPr/>
              <p:nvPr/>
            </p:nvSpPr>
            <p:spPr>
              <a:xfrm>
                <a:off x="1597088" y="2214650"/>
                <a:ext cx="1371025" cy="1204025"/>
              </a:xfrm>
              <a:custGeom>
                <a:avLst/>
                <a:gdLst/>
                <a:ahLst/>
                <a:cxnLst/>
                <a:rect l="l" t="t" r="r" b="b"/>
                <a:pathLst>
                  <a:path w="54841" h="48161" fill="none" extrusionOk="0">
                    <a:moveTo>
                      <a:pt x="13872" y="1905"/>
                    </a:moveTo>
                    <a:lnTo>
                      <a:pt x="5037" y="1905"/>
                    </a:lnTo>
                    <a:cubicBezTo>
                      <a:pt x="2251" y="1905"/>
                      <a:pt x="1" y="4167"/>
                      <a:pt x="1" y="6954"/>
                    </a:cubicBezTo>
                    <a:lnTo>
                      <a:pt x="1" y="34671"/>
                    </a:lnTo>
                    <a:cubicBezTo>
                      <a:pt x="1" y="37457"/>
                      <a:pt x="2251" y="39719"/>
                      <a:pt x="5037" y="39719"/>
                    </a:cubicBezTo>
                    <a:lnTo>
                      <a:pt x="20372" y="39719"/>
                    </a:lnTo>
                    <a:cubicBezTo>
                      <a:pt x="21015" y="39719"/>
                      <a:pt x="21634" y="40029"/>
                      <a:pt x="22015" y="40553"/>
                    </a:cubicBezTo>
                    <a:lnTo>
                      <a:pt x="25766" y="47054"/>
                    </a:lnTo>
                    <a:cubicBezTo>
                      <a:pt x="26587" y="48161"/>
                      <a:pt x="28254" y="48161"/>
                      <a:pt x="29064" y="47054"/>
                    </a:cubicBezTo>
                    <a:lnTo>
                      <a:pt x="32814" y="40553"/>
                    </a:lnTo>
                    <a:cubicBezTo>
                      <a:pt x="33207" y="40029"/>
                      <a:pt x="33815" y="39719"/>
                      <a:pt x="34469" y="39719"/>
                    </a:cubicBezTo>
                    <a:lnTo>
                      <a:pt x="49793" y="39719"/>
                    </a:lnTo>
                    <a:cubicBezTo>
                      <a:pt x="52579" y="39719"/>
                      <a:pt x="54841" y="37457"/>
                      <a:pt x="54841" y="34671"/>
                    </a:cubicBezTo>
                    <a:lnTo>
                      <a:pt x="54841" y="0"/>
                    </a:lnTo>
                  </a:path>
                </a:pathLst>
              </a:custGeom>
              <a:solidFill>
                <a:schemeClr val="accent1"/>
              </a:solidFill>
              <a:ln w="40775" cap="flat" cmpd="sng">
                <a:solidFill>
                  <a:schemeClr val="accent1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21" name="Google Shape;921;p34"/>
              <p:cNvSpPr/>
              <p:nvPr/>
            </p:nvSpPr>
            <p:spPr>
              <a:xfrm>
                <a:off x="3280038" y="2023550"/>
                <a:ext cx="110175" cy="129800"/>
              </a:xfrm>
              <a:custGeom>
                <a:avLst/>
                <a:gdLst/>
                <a:ahLst/>
                <a:cxnLst/>
                <a:rect l="l" t="t" r="r" b="b"/>
                <a:pathLst>
                  <a:path w="4407" h="5192" extrusionOk="0">
                    <a:moveTo>
                      <a:pt x="25" y="0"/>
                    </a:moveTo>
                    <a:lnTo>
                      <a:pt x="2263" y="2572"/>
                    </a:lnTo>
                    <a:lnTo>
                      <a:pt x="1" y="5180"/>
                    </a:lnTo>
                    <a:lnTo>
                      <a:pt x="13" y="5192"/>
                    </a:lnTo>
                    <a:lnTo>
                      <a:pt x="2120" y="5192"/>
                    </a:lnTo>
                    <a:lnTo>
                      <a:pt x="3334" y="3799"/>
                    </a:lnTo>
                    <a:lnTo>
                      <a:pt x="4406" y="2572"/>
                    </a:ln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922" name="Google Shape;922;p34"/>
            <p:cNvGrpSpPr/>
            <p:nvPr/>
          </p:nvGrpSpPr>
          <p:grpSpPr>
            <a:xfrm>
              <a:off x="2143250" y="3673163"/>
              <a:ext cx="44375" cy="263450"/>
              <a:chOff x="2260263" y="3508250"/>
              <a:chExt cx="44375" cy="263450"/>
            </a:xfrm>
          </p:grpSpPr>
          <p:sp>
            <p:nvSpPr>
              <p:cNvPr id="923" name="Google Shape;923;p34"/>
              <p:cNvSpPr/>
              <p:nvPr/>
            </p:nvSpPr>
            <p:spPr>
              <a:xfrm>
                <a:off x="2260263" y="3508250"/>
                <a:ext cx="44375" cy="44375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775" extrusionOk="0">
                    <a:moveTo>
                      <a:pt x="894" y="1"/>
                    </a:moveTo>
                    <a:cubicBezTo>
                      <a:pt x="406" y="1"/>
                      <a:pt x="1" y="394"/>
                      <a:pt x="1" y="894"/>
                    </a:cubicBezTo>
                    <a:cubicBezTo>
                      <a:pt x="1" y="1382"/>
                      <a:pt x="406" y="1775"/>
                      <a:pt x="894" y="1775"/>
                    </a:cubicBezTo>
                    <a:cubicBezTo>
                      <a:pt x="1382" y="1775"/>
                      <a:pt x="1775" y="1382"/>
                      <a:pt x="1775" y="894"/>
                    </a:cubicBezTo>
                    <a:cubicBezTo>
                      <a:pt x="1775" y="394"/>
                      <a:pt x="1382" y="1"/>
                      <a:pt x="8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24" name="Google Shape;924;p34"/>
              <p:cNvSpPr/>
              <p:nvPr/>
            </p:nvSpPr>
            <p:spPr>
              <a:xfrm>
                <a:off x="2260263" y="3584450"/>
                <a:ext cx="44375" cy="44675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787" extrusionOk="0">
                    <a:moveTo>
                      <a:pt x="894" y="1"/>
                    </a:moveTo>
                    <a:cubicBezTo>
                      <a:pt x="406" y="1"/>
                      <a:pt x="1" y="406"/>
                      <a:pt x="1" y="894"/>
                    </a:cubicBezTo>
                    <a:cubicBezTo>
                      <a:pt x="1" y="1382"/>
                      <a:pt x="406" y="1787"/>
                      <a:pt x="894" y="1787"/>
                    </a:cubicBezTo>
                    <a:cubicBezTo>
                      <a:pt x="1382" y="1787"/>
                      <a:pt x="1775" y="1382"/>
                      <a:pt x="1775" y="894"/>
                    </a:cubicBezTo>
                    <a:cubicBezTo>
                      <a:pt x="1775" y="406"/>
                      <a:pt x="1382" y="1"/>
                      <a:pt x="8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25" name="Google Shape;925;p34"/>
              <p:cNvSpPr/>
              <p:nvPr/>
            </p:nvSpPr>
            <p:spPr>
              <a:xfrm>
                <a:off x="2260263" y="3660650"/>
                <a:ext cx="44375" cy="44675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787" extrusionOk="0">
                    <a:moveTo>
                      <a:pt x="894" y="1"/>
                    </a:moveTo>
                    <a:cubicBezTo>
                      <a:pt x="406" y="1"/>
                      <a:pt x="1" y="406"/>
                      <a:pt x="1" y="894"/>
                    </a:cubicBezTo>
                    <a:cubicBezTo>
                      <a:pt x="1" y="1382"/>
                      <a:pt x="406" y="1787"/>
                      <a:pt x="894" y="1787"/>
                    </a:cubicBezTo>
                    <a:cubicBezTo>
                      <a:pt x="1382" y="1787"/>
                      <a:pt x="1775" y="1382"/>
                      <a:pt x="1775" y="894"/>
                    </a:cubicBezTo>
                    <a:cubicBezTo>
                      <a:pt x="1775" y="406"/>
                      <a:pt x="1382" y="1"/>
                      <a:pt x="8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26" name="Google Shape;926;p34"/>
              <p:cNvSpPr/>
              <p:nvPr/>
            </p:nvSpPr>
            <p:spPr>
              <a:xfrm>
                <a:off x="2260263" y="3727025"/>
                <a:ext cx="44375" cy="44675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787" extrusionOk="0">
                    <a:moveTo>
                      <a:pt x="894" y="1"/>
                    </a:moveTo>
                    <a:cubicBezTo>
                      <a:pt x="406" y="1"/>
                      <a:pt x="1" y="406"/>
                      <a:pt x="1" y="894"/>
                    </a:cubicBezTo>
                    <a:cubicBezTo>
                      <a:pt x="1" y="1382"/>
                      <a:pt x="406" y="1787"/>
                      <a:pt x="894" y="1787"/>
                    </a:cubicBezTo>
                    <a:cubicBezTo>
                      <a:pt x="1382" y="1787"/>
                      <a:pt x="1775" y="1382"/>
                      <a:pt x="1775" y="894"/>
                    </a:cubicBezTo>
                    <a:cubicBezTo>
                      <a:pt x="1775" y="406"/>
                      <a:pt x="1382" y="1"/>
                      <a:pt x="8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927" name="Google Shape;927;p34"/>
            <p:cNvSpPr txBox="1"/>
            <p:nvPr/>
          </p:nvSpPr>
          <p:spPr>
            <a:xfrm>
              <a:off x="1396516" y="2670763"/>
              <a:ext cx="1591307" cy="40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ru-RU" sz="2400" dirty="0"/>
                <a:t>Разработка потенциала и коммуникационных действий</a:t>
              </a:r>
              <a:endParaRPr lang="es-ES" sz="2100" dirty="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929" name="Google Shape;929;p34"/>
          <p:cNvGrpSpPr/>
          <p:nvPr/>
        </p:nvGrpSpPr>
        <p:grpSpPr>
          <a:xfrm>
            <a:off x="3228321" y="3448231"/>
            <a:ext cx="3619092" cy="3962201"/>
            <a:chOff x="3012075" y="1724113"/>
            <a:chExt cx="1809546" cy="1981100"/>
          </a:xfrm>
        </p:grpSpPr>
        <p:sp>
          <p:nvSpPr>
            <p:cNvPr id="930" name="Google Shape;930;p34"/>
            <p:cNvSpPr/>
            <p:nvPr/>
          </p:nvSpPr>
          <p:spPr>
            <a:xfrm>
              <a:off x="3706538" y="3084563"/>
              <a:ext cx="518250" cy="517950"/>
            </a:xfrm>
            <a:custGeom>
              <a:avLst/>
              <a:gdLst/>
              <a:ahLst/>
              <a:cxnLst/>
              <a:rect l="l" t="t" r="r" b="b"/>
              <a:pathLst>
                <a:path w="20730" h="20718" extrusionOk="0">
                  <a:moveTo>
                    <a:pt x="10359" y="1"/>
                  </a:moveTo>
                  <a:cubicBezTo>
                    <a:pt x="4644" y="1"/>
                    <a:pt x="1" y="4633"/>
                    <a:pt x="1" y="10359"/>
                  </a:cubicBezTo>
                  <a:cubicBezTo>
                    <a:pt x="1" y="16074"/>
                    <a:pt x="4644" y="20718"/>
                    <a:pt x="10359" y="20718"/>
                  </a:cubicBezTo>
                  <a:cubicBezTo>
                    <a:pt x="16086" y="20718"/>
                    <a:pt x="20729" y="16074"/>
                    <a:pt x="20729" y="10359"/>
                  </a:cubicBezTo>
                  <a:cubicBezTo>
                    <a:pt x="20729" y="4633"/>
                    <a:pt x="16086" y="1"/>
                    <a:pt x="103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100"/>
              </a:pPr>
              <a:r>
                <a:rPr lang="en" sz="3600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2</a:t>
              </a:r>
              <a:endParaRPr sz="1200" dirty="0"/>
            </a:p>
          </p:txBody>
        </p:sp>
        <p:sp>
          <p:nvSpPr>
            <p:cNvPr id="931" name="Google Shape;931;p34"/>
            <p:cNvSpPr/>
            <p:nvPr/>
          </p:nvSpPr>
          <p:spPr>
            <a:xfrm>
              <a:off x="3526163" y="3098563"/>
              <a:ext cx="325650" cy="606650"/>
            </a:xfrm>
            <a:custGeom>
              <a:avLst/>
              <a:gdLst/>
              <a:ahLst/>
              <a:cxnLst/>
              <a:rect l="l" t="t" r="r" b="b"/>
              <a:pathLst>
                <a:path w="13026" h="24266" fill="none" extrusionOk="0">
                  <a:moveTo>
                    <a:pt x="13026" y="24265"/>
                  </a:moveTo>
                  <a:cubicBezTo>
                    <a:pt x="10311" y="23742"/>
                    <a:pt x="7716" y="22420"/>
                    <a:pt x="5608" y="20313"/>
                  </a:cubicBezTo>
                  <a:cubicBezTo>
                    <a:pt x="0" y="14705"/>
                    <a:pt x="0" y="5608"/>
                    <a:pt x="5608" y="1"/>
                  </a:cubicBezTo>
                </a:path>
              </a:pathLst>
            </a:custGeom>
            <a:noFill/>
            <a:ln w="81550" cap="flat" cmpd="sng">
              <a:solidFill>
                <a:schemeClr val="accent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932" name="Google Shape;932;p34"/>
            <p:cNvGrpSpPr/>
            <p:nvPr/>
          </p:nvGrpSpPr>
          <p:grpSpPr>
            <a:xfrm flipH="1">
              <a:off x="3028521" y="2170175"/>
              <a:ext cx="1793100" cy="1395450"/>
              <a:chOff x="2679963" y="2089625"/>
              <a:chExt cx="1793100" cy="1395450"/>
            </a:xfrm>
          </p:grpSpPr>
          <p:sp>
            <p:nvSpPr>
              <p:cNvPr id="933" name="Google Shape;933;p34"/>
              <p:cNvSpPr/>
              <p:nvPr/>
            </p:nvSpPr>
            <p:spPr>
              <a:xfrm>
                <a:off x="2735038" y="3293950"/>
                <a:ext cx="367025" cy="126225"/>
              </a:xfrm>
              <a:custGeom>
                <a:avLst/>
                <a:gdLst/>
                <a:ahLst/>
                <a:cxnLst/>
                <a:rect l="l" t="t" r="r" b="b"/>
                <a:pathLst>
                  <a:path w="14681" h="5049" fill="none" extrusionOk="0">
                    <a:moveTo>
                      <a:pt x="0" y="5048"/>
                    </a:moveTo>
                    <a:lnTo>
                      <a:pt x="9633" y="5048"/>
                    </a:lnTo>
                    <a:cubicBezTo>
                      <a:pt x="12419" y="5048"/>
                      <a:pt x="14681" y="2786"/>
                      <a:pt x="14681" y="0"/>
                    </a:cubicBezTo>
                  </a:path>
                </a:pathLst>
              </a:custGeom>
              <a:noFill/>
              <a:ln w="40775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34" name="Google Shape;934;p34"/>
              <p:cNvSpPr/>
              <p:nvPr/>
            </p:nvSpPr>
            <p:spPr>
              <a:xfrm>
                <a:off x="3102038" y="2089625"/>
                <a:ext cx="1371025" cy="1204350"/>
              </a:xfrm>
              <a:custGeom>
                <a:avLst/>
                <a:gdLst/>
                <a:ahLst/>
                <a:cxnLst/>
                <a:rect l="l" t="t" r="r" b="b"/>
                <a:pathLst>
                  <a:path w="54841" h="48174" fill="none" extrusionOk="0">
                    <a:moveTo>
                      <a:pt x="40958" y="46268"/>
                    </a:moveTo>
                    <a:lnTo>
                      <a:pt x="49793" y="46268"/>
                    </a:lnTo>
                    <a:cubicBezTo>
                      <a:pt x="52579" y="46268"/>
                      <a:pt x="54841" y="44006"/>
                      <a:pt x="54841" y="41220"/>
                    </a:cubicBezTo>
                    <a:lnTo>
                      <a:pt x="54841" y="13490"/>
                    </a:lnTo>
                    <a:cubicBezTo>
                      <a:pt x="54841" y="10704"/>
                      <a:pt x="52579" y="8454"/>
                      <a:pt x="49793" y="8454"/>
                    </a:cubicBezTo>
                    <a:lnTo>
                      <a:pt x="34469" y="8454"/>
                    </a:lnTo>
                    <a:cubicBezTo>
                      <a:pt x="33815" y="8454"/>
                      <a:pt x="33207" y="8145"/>
                      <a:pt x="32814" y="7621"/>
                    </a:cubicBezTo>
                    <a:lnTo>
                      <a:pt x="29064" y="1120"/>
                    </a:lnTo>
                    <a:cubicBezTo>
                      <a:pt x="28254" y="1"/>
                      <a:pt x="26587" y="1"/>
                      <a:pt x="25766" y="1120"/>
                    </a:cubicBezTo>
                    <a:lnTo>
                      <a:pt x="22015" y="7621"/>
                    </a:lnTo>
                    <a:cubicBezTo>
                      <a:pt x="21634" y="8145"/>
                      <a:pt x="21027" y="8454"/>
                      <a:pt x="20372" y="8454"/>
                    </a:cubicBezTo>
                    <a:lnTo>
                      <a:pt x="5037" y="8454"/>
                    </a:lnTo>
                    <a:cubicBezTo>
                      <a:pt x="2251" y="8454"/>
                      <a:pt x="1" y="10704"/>
                      <a:pt x="1" y="13490"/>
                    </a:cubicBezTo>
                    <a:lnTo>
                      <a:pt x="1" y="48173"/>
                    </a:lnTo>
                  </a:path>
                </a:pathLst>
              </a:custGeom>
              <a:solidFill>
                <a:schemeClr val="accent2"/>
              </a:solidFill>
              <a:ln w="40775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35" name="Google Shape;935;p34"/>
              <p:cNvSpPr/>
              <p:nvPr/>
            </p:nvSpPr>
            <p:spPr>
              <a:xfrm>
                <a:off x="2679963" y="3354975"/>
                <a:ext cx="110175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4407" h="5204" extrusionOk="0">
                    <a:moveTo>
                      <a:pt x="2287" y="0"/>
                    </a:moveTo>
                    <a:lnTo>
                      <a:pt x="1060" y="1405"/>
                    </a:lnTo>
                    <a:lnTo>
                      <a:pt x="1" y="2631"/>
                    </a:lnTo>
                    <a:lnTo>
                      <a:pt x="2239" y="5203"/>
                    </a:lnTo>
                    <a:lnTo>
                      <a:pt x="4370" y="5203"/>
                    </a:lnTo>
                    <a:lnTo>
                      <a:pt x="2132" y="2631"/>
                    </a:lnTo>
                    <a:lnTo>
                      <a:pt x="4406" y="12"/>
                    </a:lnTo>
                    <a:lnTo>
                      <a:pt x="43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936" name="Google Shape;936;p34"/>
            <p:cNvGrpSpPr/>
            <p:nvPr/>
          </p:nvGrpSpPr>
          <p:grpSpPr>
            <a:xfrm>
              <a:off x="3675238" y="1724113"/>
              <a:ext cx="44675" cy="263450"/>
              <a:chOff x="3765213" y="1736900"/>
              <a:chExt cx="44675" cy="263450"/>
            </a:xfrm>
          </p:grpSpPr>
          <p:sp>
            <p:nvSpPr>
              <p:cNvPr id="937" name="Google Shape;937;p34"/>
              <p:cNvSpPr/>
              <p:nvPr/>
            </p:nvSpPr>
            <p:spPr>
              <a:xfrm>
                <a:off x="3765213" y="1955675"/>
                <a:ext cx="44675" cy="44675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1787" extrusionOk="0">
                    <a:moveTo>
                      <a:pt x="894" y="1"/>
                    </a:moveTo>
                    <a:cubicBezTo>
                      <a:pt x="406" y="1"/>
                      <a:pt x="1" y="406"/>
                      <a:pt x="1" y="894"/>
                    </a:cubicBezTo>
                    <a:cubicBezTo>
                      <a:pt x="1" y="1382"/>
                      <a:pt x="406" y="1787"/>
                      <a:pt x="894" y="1787"/>
                    </a:cubicBezTo>
                    <a:cubicBezTo>
                      <a:pt x="1382" y="1787"/>
                      <a:pt x="1787" y="1382"/>
                      <a:pt x="1787" y="894"/>
                    </a:cubicBezTo>
                    <a:cubicBezTo>
                      <a:pt x="1787" y="406"/>
                      <a:pt x="1382" y="1"/>
                      <a:pt x="8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38" name="Google Shape;938;p34"/>
              <p:cNvSpPr/>
              <p:nvPr/>
            </p:nvSpPr>
            <p:spPr>
              <a:xfrm>
                <a:off x="3765213" y="1879475"/>
                <a:ext cx="44675" cy="44375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1775" extrusionOk="0">
                    <a:moveTo>
                      <a:pt x="894" y="1"/>
                    </a:moveTo>
                    <a:cubicBezTo>
                      <a:pt x="406" y="1"/>
                      <a:pt x="1" y="406"/>
                      <a:pt x="1" y="894"/>
                    </a:cubicBezTo>
                    <a:cubicBezTo>
                      <a:pt x="1" y="1382"/>
                      <a:pt x="406" y="1775"/>
                      <a:pt x="894" y="1775"/>
                    </a:cubicBezTo>
                    <a:cubicBezTo>
                      <a:pt x="1382" y="1775"/>
                      <a:pt x="1787" y="1382"/>
                      <a:pt x="1787" y="894"/>
                    </a:cubicBezTo>
                    <a:cubicBezTo>
                      <a:pt x="1787" y="406"/>
                      <a:pt x="1382" y="1"/>
                      <a:pt x="8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39" name="Google Shape;939;p34"/>
              <p:cNvSpPr/>
              <p:nvPr/>
            </p:nvSpPr>
            <p:spPr>
              <a:xfrm>
                <a:off x="3765213" y="1803275"/>
                <a:ext cx="44675" cy="44375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1775" extrusionOk="0">
                    <a:moveTo>
                      <a:pt x="894" y="1"/>
                    </a:moveTo>
                    <a:cubicBezTo>
                      <a:pt x="406" y="1"/>
                      <a:pt x="1" y="394"/>
                      <a:pt x="1" y="894"/>
                    </a:cubicBezTo>
                    <a:cubicBezTo>
                      <a:pt x="1" y="1382"/>
                      <a:pt x="406" y="1775"/>
                      <a:pt x="894" y="1775"/>
                    </a:cubicBezTo>
                    <a:cubicBezTo>
                      <a:pt x="1382" y="1775"/>
                      <a:pt x="1787" y="1382"/>
                      <a:pt x="1787" y="894"/>
                    </a:cubicBezTo>
                    <a:cubicBezTo>
                      <a:pt x="1787" y="394"/>
                      <a:pt x="1382" y="1"/>
                      <a:pt x="8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40" name="Google Shape;940;p34"/>
              <p:cNvSpPr/>
              <p:nvPr/>
            </p:nvSpPr>
            <p:spPr>
              <a:xfrm>
                <a:off x="3765213" y="1736900"/>
                <a:ext cx="44675" cy="44375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1775" extrusionOk="0">
                    <a:moveTo>
                      <a:pt x="894" y="1"/>
                    </a:moveTo>
                    <a:cubicBezTo>
                      <a:pt x="406" y="1"/>
                      <a:pt x="1" y="394"/>
                      <a:pt x="1" y="894"/>
                    </a:cubicBezTo>
                    <a:cubicBezTo>
                      <a:pt x="1" y="1382"/>
                      <a:pt x="406" y="1775"/>
                      <a:pt x="894" y="1775"/>
                    </a:cubicBezTo>
                    <a:cubicBezTo>
                      <a:pt x="1382" y="1775"/>
                      <a:pt x="1787" y="1382"/>
                      <a:pt x="1787" y="894"/>
                    </a:cubicBezTo>
                    <a:cubicBezTo>
                      <a:pt x="1787" y="394"/>
                      <a:pt x="1382" y="1"/>
                      <a:pt x="8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941" name="Google Shape;941;p34"/>
            <p:cNvSpPr txBox="1"/>
            <p:nvPr/>
          </p:nvSpPr>
          <p:spPr>
            <a:xfrm>
              <a:off x="3012075" y="2594563"/>
              <a:ext cx="1371000" cy="40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ru-RU" sz="2400" dirty="0"/>
                <a:t>Анализ ситуации и обзор доказательств</a:t>
              </a:r>
              <a:endParaRPr sz="2400" dirty="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943" name="Google Shape;943;p34"/>
          <p:cNvGrpSpPr/>
          <p:nvPr/>
        </p:nvGrpSpPr>
        <p:grpSpPr>
          <a:xfrm>
            <a:off x="6303712" y="4083191"/>
            <a:ext cx="3586201" cy="3952601"/>
            <a:chOff x="4577079" y="1960313"/>
            <a:chExt cx="1793100" cy="1976300"/>
          </a:xfrm>
        </p:grpSpPr>
        <p:sp>
          <p:nvSpPr>
            <p:cNvPr id="944" name="Google Shape;944;p34"/>
            <p:cNvSpPr/>
            <p:nvPr/>
          </p:nvSpPr>
          <p:spPr>
            <a:xfrm>
              <a:off x="5116038" y="1960313"/>
              <a:ext cx="517950" cy="518250"/>
            </a:xfrm>
            <a:custGeom>
              <a:avLst/>
              <a:gdLst/>
              <a:ahLst/>
              <a:cxnLst/>
              <a:rect l="l" t="t" r="r" b="b"/>
              <a:pathLst>
                <a:path w="20718" h="20730" extrusionOk="0">
                  <a:moveTo>
                    <a:pt x="10359" y="1"/>
                  </a:moveTo>
                  <a:cubicBezTo>
                    <a:pt x="4632" y="1"/>
                    <a:pt x="1" y="4644"/>
                    <a:pt x="1" y="10371"/>
                  </a:cubicBezTo>
                  <a:cubicBezTo>
                    <a:pt x="1" y="16086"/>
                    <a:pt x="4632" y="20730"/>
                    <a:pt x="10359" y="20730"/>
                  </a:cubicBezTo>
                  <a:cubicBezTo>
                    <a:pt x="16086" y="20730"/>
                    <a:pt x="20718" y="16086"/>
                    <a:pt x="20718" y="10371"/>
                  </a:cubicBezTo>
                  <a:cubicBezTo>
                    <a:pt x="20718" y="4644"/>
                    <a:pt x="16086" y="1"/>
                    <a:pt x="10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100"/>
              </a:pPr>
              <a:r>
                <a:rPr lang="en" sz="3600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3</a:t>
              </a:r>
              <a:endParaRPr sz="1200" dirty="0"/>
            </a:p>
          </p:txBody>
        </p:sp>
        <p:sp>
          <p:nvSpPr>
            <p:cNvPr id="945" name="Google Shape;945;p34"/>
            <p:cNvSpPr/>
            <p:nvPr/>
          </p:nvSpPr>
          <p:spPr>
            <a:xfrm>
              <a:off x="5375013" y="2018663"/>
              <a:ext cx="359275" cy="559925"/>
            </a:xfrm>
            <a:custGeom>
              <a:avLst/>
              <a:gdLst/>
              <a:ahLst/>
              <a:cxnLst/>
              <a:rect l="l" t="t" r="r" b="b"/>
              <a:pathLst>
                <a:path w="14371" h="22397" fill="none" extrusionOk="0">
                  <a:moveTo>
                    <a:pt x="11918" y="1"/>
                  </a:moveTo>
                  <a:cubicBezTo>
                    <a:pt x="13466" y="2298"/>
                    <a:pt x="14371" y="5061"/>
                    <a:pt x="14371" y="8037"/>
                  </a:cubicBezTo>
                  <a:cubicBezTo>
                    <a:pt x="14371" y="15967"/>
                    <a:pt x="7930" y="22396"/>
                    <a:pt x="0" y="22396"/>
                  </a:cubicBezTo>
                </a:path>
              </a:pathLst>
            </a:custGeom>
            <a:noFill/>
            <a:ln w="81550" cap="flat" cmpd="sng">
              <a:solidFill>
                <a:schemeClr val="accent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946" name="Google Shape;946;p34"/>
            <p:cNvGrpSpPr/>
            <p:nvPr/>
          </p:nvGrpSpPr>
          <p:grpSpPr>
            <a:xfrm>
              <a:off x="4577079" y="2094138"/>
              <a:ext cx="1793100" cy="1395125"/>
              <a:chOff x="4618913" y="2023550"/>
              <a:chExt cx="1793100" cy="1395125"/>
            </a:xfrm>
          </p:grpSpPr>
          <p:sp>
            <p:nvSpPr>
              <p:cNvPr id="947" name="Google Shape;947;p34"/>
              <p:cNvSpPr/>
              <p:nvPr/>
            </p:nvSpPr>
            <p:spPr>
              <a:xfrm>
                <a:off x="5989913" y="2088450"/>
                <a:ext cx="367025" cy="126225"/>
              </a:xfrm>
              <a:custGeom>
                <a:avLst/>
                <a:gdLst/>
                <a:ahLst/>
                <a:cxnLst/>
                <a:rect l="l" t="t" r="r" b="b"/>
                <a:pathLst>
                  <a:path w="14681" h="5049" fill="none" extrusionOk="0">
                    <a:moveTo>
                      <a:pt x="14681" y="0"/>
                    </a:moveTo>
                    <a:lnTo>
                      <a:pt x="5037" y="0"/>
                    </a:lnTo>
                    <a:cubicBezTo>
                      <a:pt x="2262" y="0"/>
                      <a:pt x="0" y="2262"/>
                      <a:pt x="0" y="5048"/>
                    </a:cubicBezTo>
                  </a:path>
                </a:pathLst>
              </a:custGeom>
              <a:noFill/>
              <a:ln w="40775" cap="flat" cmpd="sng">
                <a:solidFill>
                  <a:schemeClr val="accent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48" name="Google Shape;948;p34"/>
              <p:cNvSpPr/>
              <p:nvPr/>
            </p:nvSpPr>
            <p:spPr>
              <a:xfrm>
                <a:off x="4618913" y="2214650"/>
                <a:ext cx="1371025" cy="1204025"/>
              </a:xfrm>
              <a:custGeom>
                <a:avLst/>
                <a:gdLst/>
                <a:ahLst/>
                <a:cxnLst/>
                <a:rect l="l" t="t" r="r" b="b"/>
                <a:pathLst>
                  <a:path w="54841" h="48161" fill="none" extrusionOk="0">
                    <a:moveTo>
                      <a:pt x="13883" y="1905"/>
                    </a:moveTo>
                    <a:lnTo>
                      <a:pt x="5036" y="1905"/>
                    </a:lnTo>
                    <a:cubicBezTo>
                      <a:pt x="2250" y="1905"/>
                      <a:pt x="0" y="4167"/>
                      <a:pt x="0" y="6954"/>
                    </a:cubicBezTo>
                    <a:lnTo>
                      <a:pt x="0" y="34671"/>
                    </a:lnTo>
                    <a:cubicBezTo>
                      <a:pt x="0" y="37457"/>
                      <a:pt x="2250" y="39719"/>
                      <a:pt x="5036" y="39719"/>
                    </a:cubicBezTo>
                    <a:lnTo>
                      <a:pt x="20372" y="39719"/>
                    </a:lnTo>
                    <a:cubicBezTo>
                      <a:pt x="21027" y="39719"/>
                      <a:pt x="21634" y="40029"/>
                      <a:pt x="22015" y="40553"/>
                    </a:cubicBezTo>
                    <a:lnTo>
                      <a:pt x="25765" y="47054"/>
                    </a:lnTo>
                    <a:cubicBezTo>
                      <a:pt x="26587" y="48161"/>
                      <a:pt x="28254" y="48161"/>
                      <a:pt x="29063" y="47054"/>
                    </a:cubicBezTo>
                    <a:lnTo>
                      <a:pt x="32814" y="40553"/>
                    </a:lnTo>
                    <a:cubicBezTo>
                      <a:pt x="33207" y="40029"/>
                      <a:pt x="33814" y="39719"/>
                      <a:pt x="34469" y="39719"/>
                    </a:cubicBezTo>
                    <a:lnTo>
                      <a:pt x="49792" y="39719"/>
                    </a:lnTo>
                    <a:cubicBezTo>
                      <a:pt x="52578" y="39719"/>
                      <a:pt x="54840" y="37457"/>
                      <a:pt x="54840" y="34671"/>
                    </a:cubicBezTo>
                    <a:lnTo>
                      <a:pt x="54840" y="0"/>
                    </a:lnTo>
                  </a:path>
                </a:pathLst>
              </a:custGeom>
              <a:noFill/>
              <a:ln w="40775" cap="flat" cmpd="sng">
                <a:solidFill>
                  <a:schemeClr val="accent5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49" name="Google Shape;949;p34"/>
              <p:cNvSpPr/>
              <p:nvPr/>
            </p:nvSpPr>
            <p:spPr>
              <a:xfrm>
                <a:off x="6301863" y="2023550"/>
                <a:ext cx="110150" cy="129800"/>
              </a:xfrm>
              <a:custGeom>
                <a:avLst/>
                <a:gdLst/>
                <a:ahLst/>
                <a:cxnLst/>
                <a:rect l="l" t="t" r="r" b="b"/>
                <a:pathLst>
                  <a:path w="4406" h="5192" extrusionOk="0">
                    <a:moveTo>
                      <a:pt x="24" y="0"/>
                    </a:moveTo>
                    <a:lnTo>
                      <a:pt x="2274" y="2572"/>
                    </a:lnTo>
                    <a:lnTo>
                      <a:pt x="0" y="5180"/>
                    </a:lnTo>
                    <a:lnTo>
                      <a:pt x="12" y="5192"/>
                    </a:lnTo>
                    <a:lnTo>
                      <a:pt x="2119" y="5192"/>
                    </a:lnTo>
                    <a:lnTo>
                      <a:pt x="3334" y="3799"/>
                    </a:lnTo>
                    <a:lnTo>
                      <a:pt x="4405" y="2572"/>
                    </a:lnTo>
                    <a:lnTo>
                      <a:pt x="21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950" name="Google Shape;950;p34"/>
            <p:cNvGrpSpPr/>
            <p:nvPr/>
          </p:nvGrpSpPr>
          <p:grpSpPr>
            <a:xfrm>
              <a:off x="5240393" y="3673163"/>
              <a:ext cx="44375" cy="263450"/>
              <a:chOff x="5282088" y="3508250"/>
              <a:chExt cx="44375" cy="263450"/>
            </a:xfrm>
          </p:grpSpPr>
          <p:sp>
            <p:nvSpPr>
              <p:cNvPr id="951" name="Google Shape;951;p34"/>
              <p:cNvSpPr/>
              <p:nvPr/>
            </p:nvSpPr>
            <p:spPr>
              <a:xfrm>
                <a:off x="5282088" y="3508250"/>
                <a:ext cx="44375" cy="44375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775" extrusionOk="0">
                    <a:moveTo>
                      <a:pt x="893" y="1"/>
                    </a:moveTo>
                    <a:cubicBezTo>
                      <a:pt x="405" y="1"/>
                      <a:pt x="0" y="394"/>
                      <a:pt x="0" y="894"/>
                    </a:cubicBezTo>
                    <a:cubicBezTo>
                      <a:pt x="0" y="1382"/>
                      <a:pt x="405" y="1775"/>
                      <a:pt x="893" y="1775"/>
                    </a:cubicBezTo>
                    <a:cubicBezTo>
                      <a:pt x="1381" y="1775"/>
                      <a:pt x="1774" y="1382"/>
                      <a:pt x="1774" y="894"/>
                    </a:cubicBezTo>
                    <a:cubicBezTo>
                      <a:pt x="1774" y="394"/>
                      <a:pt x="1381" y="1"/>
                      <a:pt x="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52" name="Google Shape;952;p34"/>
              <p:cNvSpPr/>
              <p:nvPr/>
            </p:nvSpPr>
            <p:spPr>
              <a:xfrm>
                <a:off x="5282088" y="3584450"/>
                <a:ext cx="44375" cy="44675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787" extrusionOk="0">
                    <a:moveTo>
                      <a:pt x="893" y="1"/>
                    </a:moveTo>
                    <a:cubicBezTo>
                      <a:pt x="405" y="1"/>
                      <a:pt x="0" y="406"/>
                      <a:pt x="0" y="894"/>
                    </a:cubicBezTo>
                    <a:cubicBezTo>
                      <a:pt x="0" y="1382"/>
                      <a:pt x="405" y="1787"/>
                      <a:pt x="893" y="1787"/>
                    </a:cubicBezTo>
                    <a:cubicBezTo>
                      <a:pt x="1381" y="1787"/>
                      <a:pt x="1774" y="1382"/>
                      <a:pt x="1774" y="894"/>
                    </a:cubicBezTo>
                    <a:cubicBezTo>
                      <a:pt x="1774" y="406"/>
                      <a:pt x="1381" y="1"/>
                      <a:pt x="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53" name="Google Shape;953;p34"/>
              <p:cNvSpPr/>
              <p:nvPr/>
            </p:nvSpPr>
            <p:spPr>
              <a:xfrm>
                <a:off x="5282088" y="3660650"/>
                <a:ext cx="44375" cy="44675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787" extrusionOk="0">
                    <a:moveTo>
                      <a:pt x="893" y="1"/>
                    </a:moveTo>
                    <a:cubicBezTo>
                      <a:pt x="405" y="1"/>
                      <a:pt x="0" y="406"/>
                      <a:pt x="0" y="894"/>
                    </a:cubicBezTo>
                    <a:cubicBezTo>
                      <a:pt x="0" y="1382"/>
                      <a:pt x="405" y="1787"/>
                      <a:pt x="893" y="1787"/>
                    </a:cubicBezTo>
                    <a:cubicBezTo>
                      <a:pt x="1381" y="1787"/>
                      <a:pt x="1774" y="1382"/>
                      <a:pt x="1774" y="894"/>
                    </a:cubicBezTo>
                    <a:cubicBezTo>
                      <a:pt x="1774" y="406"/>
                      <a:pt x="1381" y="1"/>
                      <a:pt x="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54" name="Google Shape;954;p34"/>
              <p:cNvSpPr/>
              <p:nvPr/>
            </p:nvSpPr>
            <p:spPr>
              <a:xfrm>
                <a:off x="5282088" y="3727025"/>
                <a:ext cx="44375" cy="44675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787" extrusionOk="0">
                    <a:moveTo>
                      <a:pt x="893" y="1"/>
                    </a:moveTo>
                    <a:cubicBezTo>
                      <a:pt x="405" y="1"/>
                      <a:pt x="0" y="406"/>
                      <a:pt x="0" y="894"/>
                    </a:cubicBezTo>
                    <a:cubicBezTo>
                      <a:pt x="0" y="1382"/>
                      <a:pt x="405" y="1787"/>
                      <a:pt x="893" y="1787"/>
                    </a:cubicBezTo>
                    <a:cubicBezTo>
                      <a:pt x="1381" y="1787"/>
                      <a:pt x="1774" y="1382"/>
                      <a:pt x="1774" y="894"/>
                    </a:cubicBezTo>
                    <a:cubicBezTo>
                      <a:pt x="1774" y="406"/>
                      <a:pt x="1381" y="1"/>
                      <a:pt x="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955" name="Google Shape;955;p34"/>
            <p:cNvSpPr txBox="1"/>
            <p:nvPr/>
          </p:nvSpPr>
          <p:spPr>
            <a:xfrm>
              <a:off x="4662035" y="2670763"/>
              <a:ext cx="1435079" cy="40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ru-RU" sz="2000" dirty="0"/>
                <a:t>Разработка моделей питания и многоуровневых технических рекомендаций</a:t>
              </a:r>
              <a:endParaRPr sz="2000" dirty="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957" name="Google Shape;957;p34"/>
          <p:cNvGrpSpPr/>
          <p:nvPr/>
        </p:nvGrpSpPr>
        <p:grpSpPr>
          <a:xfrm>
            <a:off x="8931939" y="2302849"/>
            <a:ext cx="4081464" cy="5107583"/>
            <a:chOff x="5878005" y="1151422"/>
            <a:chExt cx="2040732" cy="2553791"/>
          </a:xfrm>
        </p:grpSpPr>
        <p:sp>
          <p:nvSpPr>
            <p:cNvPr id="958" name="Google Shape;958;p34"/>
            <p:cNvSpPr/>
            <p:nvPr/>
          </p:nvSpPr>
          <p:spPr>
            <a:xfrm>
              <a:off x="6805888" y="3084563"/>
              <a:ext cx="518250" cy="517950"/>
            </a:xfrm>
            <a:custGeom>
              <a:avLst/>
              <a:gdLst/>
              <a:ahLst/>
              <a:cxnLst/>
              <a:rect l="l" t="t" r="r" b="b"/>
              <a:pathLst>
                <a:path w="20730" h="20718" extrusionOk="0">
                  <a:moveTo>
                    <a:pt x="10371" y="1"/>
                  </a:moveTo>
                  <a:cubicBezTo>
                    <a:pt x="4644" y="1"/>
                    <a:pt x="0" y="4633"/>
                    <a:pt x="0" y="10359"/>
                  </a:cubicBezTo>
                  <a:cubicBezTo>
                    <a:pt x="0" y="16074"/>
                    <a:pt x="4644" y="20718"/>
                    <a:pt x="10371" y="20718"/>
                  </a:cubicBezTo>
                  <a:cubicBezTo>
                    <a:pt x="16086" y="20718"/>
                    <a:pt x="20729" y="16074"/>
                    <a:pt x="20729" y="10359"/>
                  </a:cubicBezTo>
                  <a:cubicBezTo>
                    <a:pt x="20729" y="4633"/>
                    <a:pt x="16086" y="1"/>
                    <a:pt x="10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100"/>
              </a:pPr>
              <a:r>
                <a:rPr lang="es-ES_tradnl" sz="3600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4</a:t>
              </a:r>
              <a:endParaRPr sz="1200" dirty="0"/>
            </a:p>
          </p:txBody>
        </p:sp>
        <p:sp>
          <p:nvSpPr>
            <p:cNvPr id="959" name="Google Shape;959;p34"/>
            <p:cNvSpPr/>
            <p:nvPr/>
          </p:nvSpPr>
          <p:spPr>
            <a:xfrm>
              <a:off x="6625513" y="3098563"/>
              <a:ext cx="325950" cy="606650"/>
            </a:xfrm>
            <a:custGeom>
              <a:avLst/>
              <a:gdLst/>
              <a:ahLst/>
              <a:cxnLst/>
              <a:rect l="l" t="t" r="r" b="b"/>
              <a:pathLst>
                <a:path w="13038" h="24266" fill="none" extrusionOk="0">
                  <a:moveTo>
                    <a:pt x="13038" y="24265"/>
                  </a:moveTo>
                  <a:cubicBezTo>
                    <a:pt x="10311" y="23742"/>
                    <a:pt x="7716" y="22420"/>
                    <a:pt x="5620" y="20313"/>
                  </a:cubicBezTo>
                  <a:cubicBezTo>
                    <a:pt x="0" y="14705"/>
                    <a:pt x="0" y="5608"/>
                    <a:pt x="5620" y="1"/>
                  </a:cubicBezTo>
                </a:path>
              </a:pathLst>
            </a:custGeom>
            <a:noFill/>
            <a:ln w="81550" cap="flat" cmpd="sng">
              <a:solidFill>
                <a:schemeClr val="accent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960" name="Google Shape;960;p34"/>
            <p:cNvGrpSpPr/>
            <p:nvPr/>
          </p:nvGrpSpPr>
          <p:grpSpPr>
            <a:xfrm flipH="1">
              <a:off x="6125638" y="2170175"/>
              <a:ext cx="1793100" cy="1395450"/>
              <a:chOff x="5753863" y="2089625"/>
              <a:chExt cx="1793100" cy="1395450"/>
            </a:xfrm>
          </p:grpSpPr>
          <p:sp>
            <p:nvSpPr>
              <p:cNvPr id="961" name="Google Shape;961;p34"/>
              <p:cNvSpPr/>
              <p:nvPr/>
            </p:nvSpPr>
            <p:spPr>
              <a:xfrm>
                <a:off x="5808938" y="3293950"/>
                <a:ext cx="367025" cy="126225"/>
              </a:xfrm>
              <a:custGeom>
                <a:avLst/>
                <a:gdLst/>
                <a:ahLst/>
                <a:cxnLst/>
                <a:rect l="l" t="t" r="r" b="b"/>
                <a:pathLst>
                  <a:path w="14681" h="5049" fill="none" extrusionOk="0">
                    <a:moveTo>
                      <a:pt x="0" y="5048"/>
                    </a:moveTo>
                    <a:lnTo>
                      <a:pt x="9632" y="5048"/>
                    </a:lnTo>
                    <a:cubicBezTo>
                      <a:pt x="12418" y="5048"/>
                      <a:pt x="14681" y="2786"/>
                      <a:pt x="14681" y="0"/>
                    </a:cubicBezTo>
                  </a:path>
                </a:pathLst>
              </a:custGeom>
              <a:noFill/>
              <a:ln w="407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62" name="Google Shape;962;p34"/>
              <p:cNvSpPr/>
              <p:nvPr/>
            </p:nvSpPr>
            <p:spPr>
              <a:xfrm>
                <a:off x="6175938" y="2089625"/>
                <a:ext cx="1371025" cy="1204350"/>
              </a:xfrm>
              <a:custGeom>
                <a:avLst/>
                <a:gdLst/>
                <a:ahLst/>
                <a:cxnLst/>
                <a:rect l="l" t="t" r="r" b="b"/>
                <a:pathLst>
                  <a:path w="54841" h="48174" fill="none" extrusionOk="0">
                    <a:moveTo>
                      <a:pt x="40958" y="46268"/>
                    </a:moveTo>
                    <a:lnTo>
                      <a:pt x="49805" y="46268"/>
                    </a:lnTo>
                    <a:cubicBezTo>
                      <a:pt x="52591" y="46268"/>
                      <a:pt x="54841" y="44006"/>
                      <a:pt x="54841" y="41220"/>
                    </a:cubicBezTo>
                    <a:lnTo>
                      <a:pt x="54841" y="13490"/>
                    </a:lnTo>
                    <a:cubicBezTo>
                      <a:pt x="54841" y="10704"/>
                      <a:pt x="52591" y="8454"/>
                      <a:pt x="49805" y="8454"/>
                    </a:cubicBezTo>
                    <a:lnTo>
                      <a:pt x="34469" y="8454"/>
                    </a:lnTo>
                    <a:cubicBezTo>
                      <a:pt x="33814" y="8454"/>
                      <a:pt x="33207" y="8145"/>
                      <a:pt x="32826" y="7621"/>
                    </a:cubicBezTo>
                    <a:lnTo>
                      <a:pt x="29076" y="1120"/>
                    </a:lnTo>
                    <a:cubicBezTo>
                      <a:pt x="28254" y="1"/>
                      <a:pt x="26587" y="1"/>
                      <a:pt x="25778" y="1120"/>
                    </a:cubicBezTo>
                    <a:lnTo>
                      <a:pt x="22027" y="7621"/>
                    </a:lnTo>
                    <a:cubicBezTo>
                      <a:pt x="21634" y="8145"/>
                      <a:pt x="21027" y="8454"/>
                      <a:pt x="20372" y="8454"/>
                    </a:cubicBezTo>
                    <a:lnTo>
                      <a:pt x="5049" y="8454"/>
                    </a:lnTo>
                    <a:cubicBezTo>
                      <a:pt x="2263" y="8454"/>
                      <a:pt x="1" y="10704"/>
                      <a:pt x="1" y="13490"/>
                    </a:cubicBezTo>
                    <a:lnTo>
                      <a:pt x="1" y="48173"/>
                    </a:lnTo>
                  </a:path>
                </a:pathLst>
              </a:custGeom>
              <a:noFill/>
              <a:ln w="407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63" name="Google Shape;963;p34"/>
              <p:cNvSpPr/>
              <p:nvPr/>
            </p:nvSpPr>
            <p:spPr>
              <a:xfrm>
                <a:off x="5753863" y="3354975"/>
                <a:ext cx="1101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4406" h="5204" extrusionOk="0">
                    <a:moveTo>
                      <a:pt x="2287" y="0"/>
                    </a:moveTo>
                    <a:lnTo>
                      <a:pt x="1072" y="1405"/>
                    </a:lnTo>
                    <a:lnTo>
                      <a:pt x="1" y="2631"/>
                    </a:lnTo>
                    <a:lnTo>
                      <a:pt x="2239" y="5203"/>
                    </a:lnTo>
                    <a:lnTo>
                      <a:pt x="4382" y="5203"/>
                    </a:lnTo>
                    <a:lnTo>
                      <a:pt x="2132" y="2631"/>
                    </a:lnTo>
                    <a:lnTo>
                      <a:pt x="4406" y="12"/>
                    </a:lnTo>
                    <a:lnTo>
                      <a:pt x="439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964" name="Google Shape;964;p34"/>
            <p:cNvGrpSpPr/>
            <p:nvPr/>
          </p:nvGrpSpPr>
          <p:grpSpPr>
            <a:xfrm>
              <a:off x="6788818" y="1724113"/>
              <a:ext cx="44675" cy="263450"/>
              <a:chOff x="6839113" y="1736900"/>
              <a:chExt cx="44675" cy="263450"/>
            </a:xfrm>
          </p:grpSpPr>
          <p:sp>
            <p:nvSpPr>
              <p:cNvPr id="965" name="Google Shape;965;p34"/>
              <p:cNvSpPr/>
              <p:nvPr/>
            </p:nvSpPr>
            <p:spPr>
              <a:xfrm>
                <a:off x="6839113" y="1955675"/>
                <a:ext cx="44675" cy="44675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1787" extrusionOk="0">
                    <a:moveTo>
                      <a:pt x="894" y="1"/>
                    </a:moveTo>
                    <a:cubicBezTo>
                      <a:pt x="406" y="1"/>
                      <a:pt x="1" y="406"/>
                      <a:pt x="1" y="894"/>
                    </a:cubicBezTo>
                    <a:cubicBezTo>
                      <a:pt x="1" y="1382"/>
                      <a:pt x="406" y="1787"/>
                      <a:pt x="894" y="1787"/>
                    </a:cubicBezTo>
                    <a:cubicBezTo>
                      <a:pt x="1382" y="1787"/>
                      <a:pt x="1787" y="1382"/>
                      <a:pt x="1787" y="894"/>
                    </a:cubicBezTo>
                    <a:cubicBezTo>
                      <a:pt x="1787" y="406"/>
                      <a:pt x="1382" y="1"/>
                      <a:pt x="8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66" name="Google Shape;966;p34"/>
              <p:cNvSpPr/>
              <p:nvPr/>
            </p:nvSpPr>
            <p:spPr>
              <a:xfrm>
                <a:off x="6839113" y="1879475"/>
                <a:ext cx="44675" cy="44375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1775" extrusionOk="0">
                    <a:moveTo>
                      <a:pt x="894" y="1"/>
                    </a:moveTo>
                    <a:cubicBezTo>
                      <a:pt x="406" y="1"/>
                      <a:pt x="1" y="406"/>
                      <a:pt x="1" y="894"/>
                    </a:cubicBezTo>
                    <a:cubicBezTo>
                      <a:pt x="1" y="1382"/>
                      <a:pt x="406" y="1775"/>
                      <a:pt x="894" y="1775"/>
                    </a:cubicBezTo>
                    <a:cubicBezTo>
                      <a:pt x="1382" y="1775"/>
                      <a:pt x="1787" y="1382"/>
                      <a:pt x="1787" y="894"/>
                    </a:cubicBezTo>
                    <a:cubicBezTo>
                      <a:pt x="1787" y="406"/>
                      <a:pt x="1382" y="1"/>
                      <a:pt x="8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67" name="Google Shape;967;p34"/>
              <p:cNvSpPr/>
              <p:nvPr/>
            </p:nvSpPr>
            <p:spPr>
              <a:xfrm>
                <a:off x="6839113" y="1803275"/>
                <a:ext cx="44675" cy="44375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1775" extrusionOk="0">
                    <a:moveTo>
                      <a:pt x="894" y="1"/>
                    </a:moveTo>
                    <a:cubicBezTo>
                      <a:pt x="406" y="1"/>
                      <a:pt x="1" y="394"/>
                      <a:pt x="1" y="894"/>
                    </a:cubicBezTo>
                    <a:cubicBezTo>
                      <a:pt x="1" y="1382"/>
                      <a:pt x="406" y="1775"/>
                      <a:pt x="894" y="1775"/>
                    </a:cubicBezTo>
                    <a:cubicBezTo>
                      <a:pt x="1382" y="1775"/>
                      <a:pt x="1787" y="1382"/>
                      <a:pt x="1787" y="894"/>
                    </a:cubicBezTo>
                    <a:cubicBezTo>
                      <a:pt x="1787" y="394"/>
                      <a:pt x="1382" y="1"/>
                      <a:pt x="8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68" name="Google Shape;968;p34"/>
              <p:cNvSpPr/>
              <p:nvPr/>
            </p:nvSpPr>
            <p:spPr>
              <a:xfrm>
                <a:off x="6839113" y="1736900"/>
                <a:ext cx="44675" cy="44375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1775" extrusionOk="0">
                    <a:moveTo>
                      <a:pt x="894" y="1"/>
                    </a:moveTo>
                    <a:cubicBezTo>
                      <a:pt x="406" y="1"/>
                      <a:pt x="1" y="394"/>
                      <a:pt x="1" y="894"/>
                    </a:cubicBezTo>
                    <a:cubicBezTo>
                      <a:pt x="1" y="1382"/>
                      <a:pt x="406" y="1775"/>
                      <a:pt x="894" y="1775"/>
                    </a:cubicBezTo>
                    <a:cubicBezTo>
                      <a:pt x="1382" y="1775"/>
                      <a:pt x="1787" y="1382"/>
                      <a:pt x="1787" y="894"/>
                    </a:cubicBezTo>
                    <a:cubicBezTo>
                      <a:pt x="1787" y="394"/>
                      <a:pt x="1382" y="1"/>
                      <a:pt x="8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969" name="Google Shape;969;p34"/>
            <p:cNvSpPr txBox="1"/>
            <p:nvPr/>
          </p:nvSpPr>
          <p:spPr>
            <a:xfrm>
              <a:off x="6125655" y="2594563"/>
              <a:ext cx="1371000" cy="40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ru-RU" sz="2000" dirty="0"/>
                <a:t>Разработка </a:t>
              </a:r>
              <a:r>
                <a:rPr lang="ru-RU" sz="2000" dirty="0" err="1"/>
                <a:t>межсекторальной</a:t>
              </a:r>
              <a:r>
                <a:rPr lang="ru-RU" sz="2000" dirty="0"/>
                <a:t> стратегии внедрения</a:t>
              </a:r>
              <a:endParaRPr sz="2000" dirty="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970" name="Google Shape;970;p34"/>
            <p:cNvSpPr txBox="1"/>
            <p:nvPr/>
          </p:nvSpPr>
          <p:spPr>
            <a:xfrm>
              <a:off x="5878005" y="1151422"/>
              <a:ext cx="1866300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ru-RU" dirty="0"/>
                <a:t>Определение шагов реализации вдоль продовольственной системы</a:t>
              </a:r>
              <a:endParaRPr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59" name="Google Shape;915;p34"/>
          <p:cNvGrpSpPr/>
          <p:nvPr/>
        </p:nvGrpSpPr>
        <p:grpSpPr>
          <a:xfrm>
            <a:off x="-58739" y="4149230"/>
            <a:ext cx="3753091" cy="3952601"/>
            <a:chOff x="1396516" y="1960313"/>
            <a:chExt cx="1876547" cy="1976300"/>
          </a:xfrm>
        </p:grpSpPr>
        <p:sp>
          <p:nvSpPr>
            <p:cNvPr id="60" name="Google Shape;916;p34"/>
            <p:cNvSpPr/>
            <p:nvPr/>
          </p:nvSpPr>
          <p:spPr>
            <a:xfrm>
              <a:off x="2018488" y="1960313"/>
              <a:ext cx="518250" cy="518250"/>
            </a:xfrm>
            <a:custGeom>
              <a:avLst/>
              <a:gdLst/>
              <a:ahLst/>
              <a:cxnLst/>
              <a:rect l="l" t="t" r="r" b="b"/>
              <a:pathLst>
                <a:path w="20730" h="20730" extrusionOk="0">
                  <a:moveTo>
                    <a:pt x="10371" y="1"/>
                  </a:moveTo>
                  <a:cubicBezTo>
                    <a:pt x="4644" y="1"/>
                    <a:pt x="1" y="4644"/>
                    <a:pt x="1" y="10371"/>
                  </a:cubicBezTo>
                  <a:cubicBezTo>
                    <a:pt x="1" y="16086"/>
                    <a:pt x="4644" y="20730"/>
                    <a:pt x="10371" y="20730"/>
                  </a:cubicBezTo>
                  <a:cubicBezTo>
                    <a:pt x="16086" y="20730"/>
                    <a:pt x="20729" y="16086"/>
                    <a:pt x="20729" y="10371"/>
                  </a:cubicBezTo>
                  <a:cubicBezTo>
                    <a:pt x="20729" y="4644"/>
                    <a:pt x="16086" y="1"/>
                    <a:pt x="103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100"/>
              </a:pPr>
              <a:r>
                <a:rPr lang="en" sz="3600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1</a:t>
              </a:r>
              <a:endParaRPr sz="1200" dirty="0"/>
            </a:p>
          </p:txBody>
        </p:sp>
        <p:sp>
          <p:nvSpPr>
            <p:cNvPr id="61" name="Google Shape;917;p34"/>
            <p:cNvSpPr/>
            <p:nvPr/>
          </p:nvSpPr>
          <p:spPr>
            <a:xfrm>
              <a:off x="2277738" y="2018663"/>
              <a:ext cx="359000" cy="559925"/>
            </a:xfrm>
            <a:custGeom>
              <a:avLst/>
              <a:gdLst/>
              <a:ahLst/>
              <a:cxnLst/>
              <a:rect l="l" t="t" r="r" b="b"/>
              <a:pathLst>
                <a:path w="14360" h="22397" fill="none" extrusionOk="0">
                  <a:moveTo>
                    <a:pt x="11907" y="1"/>
                  </a:moveTo>
                  <a:cubicBezTo>
                    <a:pt x="13455" y="2298"/>
                    <a:pt x="14360" y="5061"/>
                    <a:pt x="14360" y="8037"/>
                  </a:cubicBezTo>
                  <a:cubicBezTo>
                    <a:pt x="14360" y="15967"/>
                    <a:pt x="7930" y="22396"/>
                    <a:pt x="1" y="22396"/>
                  </a:cubicBezTo>
                </a:path>
              </a:pathLst>
            </a:custGeom>
            <a:noFill/>
            <a:ln w="81550" cap="flat" cmpd="sng">
              <a:solidFill>
                <a:schemeClr val="accent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62" name="Google Shape;918;p34"/>
            <p:cNvGrpSpPr/>
            <p:nvPr/>
          </p:nvGrpSpPr>
          <p:grpSpPr>
            <a:xfrm>
              <a:off x="1479938" y="2094138"/>
              <a:ext cx="1793125" cy="1395125"/>
              <a:chOff x="1597088" y="2023550"/>
              <a:chExt cx="1793125" cy="1395125"/>
            </a:xfrm>
          </p:grpSpPr>
          <p:sp>
            <p:nvSpPr>
              <p:cNvPr id="70" name="Google Shape;919;p34"/>
              <p:cNvSpPr/>
              <p:nvPr/>
            </p:nvSpPr>
            <p:spPr>
              <a:xfrm>
                <a:off x="2968088" y="2088450"/>
                <a:ext cx="367050" cy="126225"/>
              </a:xfrm>
              <a:custGeom>
                <a:avLst/>
                <a:gdLst/>
                <a:ahLst/>
                <a:cxnLst/>
                <a:rect l="l" t="t" r="r" b="b"/>
                <a:pathLst>
                  <a:path w="14682" h="5049" fill="none" extrusionOk="0">
                    <a:moveTo>
                      <a:pt x="14681" y="0"/>
                    </a:moveTo>
                    <a:lnTo>
                      <a:pt x="5037" y="0"/>
                    </a:lnTo>
                    <a:cubicBezTo>
                      <a:pt x="2251" y="0"/>
                      <a:pt x="1" y="2262"/>
                      <a:pt x="1" y="5048"/>
                    </a:cubicBezTo>
                  </a:path>
                </a:pathLst>
              </a:custGeom>
              <a:solidFill>
                <a:schemeClr val="accent1"/>
              </a:solidFill>
              <a:ln w="40775" cap="flat" cmpd="sng">
                <a:solidFill>
                  <a:schemeClr val="accent1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" name="Google Shape;920;p34"/>
              <p:cNvSpPr/>
              <p:nvPr/>
            </p:nvSpPr>
            <p:spPr>
              <a:xfrm>
                <a:off x="1597088" y="2214650"/>
                <a:ext cx="1371025" cy="1204025"/>
              </a:xfrm>
              <a:custGeom>
                <a:avLst/>
                <a:gdLst/>
                <a:ahLst/>
                <a:cxnLst/>
                <a:rect l="l" t="t" r="r" b="b"/>
                <a:pathLst>
                  <a:path w="54841" h="48161" fill="none" extrusionOk="0">
                    <a:moveTo>
                      <a:pt x="13872" y="1905"/>
                    </a:moveTo>
                    <a:lnTo>
                      <a:pt x="5037" y="1905"/>
                    </a:lnTo>
                    <a:cubicBezTo>
                      <a:pt x="2251" y="1905"/>
                      <a:pt x="1" y="4167"/>
                      <a:pt x="1" y="6954"/>
                    </a:cubicBezTo>
                    <a:lnTo>
                      <a:pt x="1" y="34671"/>
                    </a:lnTo>
                    <a:cubicBezTo>
                      <a:pt x="1" y="37457"/>
                      <a:pt x="2251" y="39719"/>
                      <a:pt x="5037" y="39719"/>
                    </a:cubicBezTo>
                    <a:lnTo>
                      <a:pt x="20372" y="39719"/>
                    </a:lnTo>
                    <a:cubicBezTo>
                      <a:pt x="21015" y="39719"/>
                      <a:pt x="21634" y="40029"/>
                      <a:pt x="22015" y="40553"/>
                    </a:cubicBezTo>
                    <a:lnTo>
                      <a:pt x="25766" y="47054"/>
                    </a:lnTo>
                    <a:cubicBezTo>
                      <a:pt x="26587" y="48161"/>
                      <a:pt x="28254" y="48161"/>
                      <a:pt x="29064" y="47054"/>
                    </a:cubicBezTo>
                    <a:lnTo>
                      <a:pt x="32814" y="40553"/>
                    </a:lnTo>
                    <a:cubicBezTo>
                      <a:pt x="33207" y="40029"/>
                      <a:pt x="33815" y="39719"/>
                      <a:pt x="34469" y="39719"/>
                    </a:cubicBezTo>
                    <a:lnTo>
                      <a:pt x="49793" y="39719"/>
                    </a:lnTo>
                    <a:cubicBezTo>
                      <a:pt x="52579" y="39719"/>
                      <a:pt x="54841" y="37457"/>
                      <a:pt x="54841" y="34671"/>
                    </a:cubicBezTo>
                    <a:lnTo>
                      <a:pt x="54841" y="0"/>
                    </a:lnTo>
                  </a:path>
                </a:pathLst>
              </a:custGeom>
              <a:solidFill>
                <a:schemeClr val="accent1"/>
              </a:solidFill>
              <a:ln w="40775" cap="flat" cmpd="sng">
                <a:solidFill>
                  <a:schemeClr val="accent1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2" name="Google Shape;921;p34"/>
              <p:cNvSpPr/>
              <p:nvPr/>
            </p:nvSpPr>
            <p:spPr>
              <a:xfrm>
                <a:off x="3280038" y="2023550"/>
                <a:ext cx="110175" cy="129800"/>
              </a:xfrm>
              <a:custGeom>
                <a:avLst/>
                <a:gdLst/>
                <a:ahLst/>
                <a:cxnLst/>
                <a:rect l="l" t="t" r="r" b="b"/>
                <a:pathLst>
                  <a:path w="4407" h="5192" extrusionOk="0">
                    <a:moveTo>
                      <a:pt x="25" y="0"/>
                    </a:moveTo>
                    <a:lnTo>
                      <a:pt x="2263" y="2572"/>
                    </a:lnTo>
                    <a:lnTo>
                      <a:pt x="1" y="5180"/>
                    </a:lnTo>
                    <a:lnTo>
                      <a:pt x="13" y="5192"/>
                    </a:lnTo>
                    <a:lnTo>
                      <a:pt x="2120" y="5192"/>
                    </a:lnTo>
                    <a:lnTo>
                      <a:pt x="3334" y="3799"/>
                    </a:lnTo>
                    <a:lnTo>
                      <a:pt x="4406" y="2572"/>
                    </a:ln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63" name="Google Shape;922;p34"/>
            <p:cNvGrpSpPr/>
            <p:nvPr/>
          </p:nvGrpSpPr>
          <p:grpSpPr>
            <a:xfrm>
              <a:off x="2143250" y="3673163"/>
              <a:ext cx="44375" cy="263450"/>
              <a:chOff x="2260263" y="3508250"/>
              <a:chExt cx="44375" cy="263450"/>
            </a:xfrm>
          </p:grpSpPr>
          <p:sp>
            <p:nvSpPr>
              <p:cNvPr id="66" name="Google Shape;923;p34"/>
              <p:cNvSpPr/>
              <p:nvPr/>
            </p:nvSpPr>
            <p:spPr>
              <a:xfrm>
                <a:off x="2260263" y="3508250"/>
                <a:ext cx="44375" cy="44375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775" extrusionOk="0">
                    <a:moveTo>
                      <a:pt x="894" y="1"/>
                    </a:moveTo>
                    <a:cubicBezTo>
                      <a:pt x="406" y="1"/>
                      <a:pt x="1" y="394"/>
                      <a:pt x="1" y="894"/>
                    </a:cubicBezTo>
                    <a:cubicBezTo>
                      <a:pt x="1" y="1382"/>
                      <a:pt x="406" y="1775"/>
                      <a:pt x="894" y="1775"/>
                    </a:cubicBezTo>
                    <a:cubicBezTo>
                      <a:pt x="1382" y="1775"/>
                      <a:pt x="1775" y="1382"/>
                      <a:pt x="1775" y="894"/>
                    </a:cubicBezTo>
                    <a:cubicBezTo>
                      <a:pt x="1775" y="394"/>
                      <a:pt x="1382" y="1"/>
                      <a:pt x="8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" name="Google Shape;924;p34"/>
              <p:cNvSpPr/>
              <p:nvPr/>
            </p:nvSpPr>
            <p:spPr>
              <a:xfrm>
                <a:off x="2260263" y="3584450"/>
                <a:ext cx="44375" cy="44675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787" extrusionOk="0">
                    <a:moveTo>
                      <a:pt x="894" y="1"/>
                    </a:moveTo>
                    <a:cubicBezTo>
                      <a:pt x="406" y="1"/>
                      <a:pt x="1" y="406"/>
                      <a:pt x="1" y="894"/>
                    </a:cubicBezTo>
                    <a:cubicBezTo>
                      <a:pt x="1" y="1382"/>
                      <a:pt x="406" y="1787"/>
                      <a:pt x="894" y="1787"/>
                    </a:cubicBezTo>
                    <a:cubicBezTo>
                      <a:pt x="1382" y="1787"/>
                      <a:pt x="1775" y="1382"/>
                      <a:pt x="1775" y="894"/>
                    </a:cubicBezTo>
                    <a:cubicBezTo>
                      <a:pt x="1775" y="406"/>
                      <a:pt x="1382" y="1"/>
                      <a:pt x="8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8" name="Google Shape;925;p34"/>
              <p:cNvSpPr/>
              <p:nvPr/>
            </p:nvSpPr>
            <p:spPr>
              <a:xfrm>
                <a:off x="2260263" y="3660650"/>
                <a:ext cx="44375" cy="44675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787" extrusionOk="0">
                    <a:moveTo>
                      <a:pt x="894" y="1"/>
                    </a:moveTo>
                    <a:cubicBezTo>
                      <a:pt x="406" y="1"/>
                      <a:pt x="1" y="406"/>
                      <a:pt x="1" y="894"/>
                    </a:cubicBezTo>
                    <a:cubicBezTo>
                      <a:pt x="1" y="1382"/>
                      <a:pt x="406" y="1787"/>
                      <a:pt x="894" y="1787"/>
                    </a:cubicBezTo>
                    <a:cubicBezTo>
                      <a:pt x="1382" y="1787"/>
                      <a:pt x="1775" y="1382"/>
                      <a:pt x="1775" y="894"/>
                    </a:cubicBezTo>
                    <a:cubicBezTo>
                      <a:pt x="1775" y="406"/>
                      <a:pt x="1382" y="1"/>
                      <a:pt x="8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9" name="Google Shape;926;p34"/>
              <p:cNvSpPr/>
              <p:nvPr/>
            </p:nvSpPr>
            <p:spPr>
              <a:xfrm>
                <a:off x="2260263" y="3727025"/>
                <a:ext cx="44375" cy="44675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787" extrusionOk="0">
                    <a:moveTo>
                      <a:pt x="894" y="1"/>
                    </a:moveTo>
                    <a:cubicBezTo>
                      <a:pt x="406" y="1"/>
                      <a:pt x="1" y="406"/>
                      <a:pt x="1" y="894"/>
                    </a:cubicBezTo>
                    <a:cubicBezTo>
                      <a:pt x="1" y="1382"/>
                      <a:pt x="406" y="1787"/>
                      <a:pt x="894" y="1787"/>
                    </a:cubicBezTo>
                    <a:cubicBezTo>
                      <a:pt x="1382" y="1787"/>
                      <a:pt x="1775" y="1382"/>
                      <a:pt x="1775" y="894"/>
                    </a:cubicBezTo>
                    <a:cubicBezTo>
                      <a:pt x="1775" y="406"/>
                      <a:pt x="1382" y="1"/>
                      <a:pt x="8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64" name="Google Shape;927;p34"/>
            <p:cNvSpPr txBox="1"/>
            <p:nvPr/>
          </p:nvSpPr>
          <p:spPr>
            <a:xfrm>
              <a:off x="1396516" y="2670763"/>
              <a:ext cx="1591307" cy="40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ru-RU" sz="2400" dirty="0"/>
                <a:t>Разработка и планирование национального процесса</a:t>
              </a:r>
              <a:endParaRPr sz="2400" dirty="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73" name="Google Shape;929;p34"/>
          <p:cNvGrpSpPr/>
          <p:nvPr/>
        </p:nvGrpSpPr>
        <p:grpSpPr>
          <a:xfrm>
            <a:off x="15426383" y="3448231"/>
            <a:ext cx="3619092" cy="3962201"/>
            <a:chOff x="3012075" y="1724113"/>
            <a:chExt cx="1809546" cy="1981100"/>
          </a:xfrm>
        </p:grpSpPr>
        <p:sp>
          <p:nvSpPr>
            <p:cNvPr id="74" name="Google Shape;930;p34"/>
            <p:cNvSpPr/>
            <p:nvPr/>
          </p:nvSpPr>
          <p:spPr>
            <a:xfrm>
              <a:off x="3706538" y="3084563"/>
              <a:ext cx="518250" cy="517950"/>
            </a:xfrm>
            <a:custGeom>
              <a:avLst/>
              <a:gdLst/>
              <a:ahLst/>
              <a:cxnLst/>
              <a:rect l="l" t="t" r="r" b="b"/>
              <a:pathLst>
                <a:path w="20730" h="20718" extrusionOk="0">
                  <a:moveTo>
                    <a:pt x="10359" y="1"/>
                  </a:moveTo>
                  <a:cubicBezTo>
                    <a:pt x="4644" y="1"/>
                    <a:pt x="1" y="4633"/>
                    <a:pt x="1" y="10359"/>
                  </a:cubicBezTo>
                  <a:cubicBezTo>
                    <a:pt x="1" y="16074"/>
                    <a:pt x="4644" y="20718"/>
                    <a:pt x="10359" y="20718"/>
                  </a:cubicBezTo>
                  <a:cubicBezTo>
                    <a:pt x="16086" y="20718"/>
                    <a:pt x="20729" y="16074"/>
                    <a:pt x="20729" y="10359"/>
                  </a:cubicBezTo>
                  <a:cubicBezTo>
                    <a:pt x="20729" y="4633"/>
                    <a:pt x="16086" y="1"/>
                    <a:pt x="103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100"/>
              </a:pPr>
              <a:r>
                <a:rPr lang="es-ES_tradnl" sz="3600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6</a:t>
              </a:r>
              <a:endParaRPr sz="1200" dirty="0"/>
            </a:p>
          </p:txBody>
        </p:sp>
        <p:sp>
          <p:nvSpPr>
            <p:cNvPr id="75" name="Google Shape;931;p34"/>
            <p:cNvSpPr/>
            <p:nvPr/>
          </p:nvSpPr>
          <p:spPr>
            <a:xfrm>
              <a:off x="3526163" y="3098563"/>
              <a:ext cx="325650" cy="606650"/>
            </a:xfrm>
            <a:custGeom>
              <a:avLst/>
              <a:gdLst/>
              <a:ahLst/>
              <a:cxnLst/>
              <a:rect l="l" t="t" r="r" b="b"/>
              <a:pathLst>
                <a:path w="13026" h="24266" fill="none" extrusionOk="0">
                  <a:moveTo>
                    <a:pt x="13026" y="24265"/>
                  </a:moveTo>
                  <a:cubicBezTo>
                    <a:pt x="10311" y="23742"/>
                    <a:pt x="7716" y="22420"/>
                    <a:pt x="5608" y="20313"/>
                  </a:cubicBezTo>
                  <a:cubicBezTo>
                    <a:pt x="0" y="14705"/>
                    <a:pt x="0" y="5608"/>
                    <a:pt x="5608" y="1"/>
                  </a:cubicBezTo>
                </a:path>
              </a:pathLst>
            </a:custGeom>
            <a:noFill/>
            <a:ln w="81550" cap="flat" cmpd="sng">
              <a:solidFill>
                <a:schemeClr val="accent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76" name="Google Shape;932;p34"/>
            <p:cNvGrpSpPr/>
            <p:nvPr/>
          </p:nvGrpSpPr>
          <p:grpSpPr>
            <a:xfrm flipH="1">
              <a:off x="3028521" y="2170175"/>
              <a:ext cx="1793100" cy="1395450"/>
              <a:chOff x="2679963" y="2089625"/>
              <a:chExt cx="1793100" cy="1395450"/>
            </a:xfrm>
          </p:grpSpPr>
          <p:sp>
            <p:nvSpPr>
              <p:cNvPr id="84" name="Google Shape;933;p34"/>
              <p:cNvSpPr/>
              <p:nvPr/>
            </p:nvSpPr>
            <p:spPr>
              <a:xfrm>
                <a:off x="2735038" y="3293950"/>
                <a:ext cx="367025" cy="126225"/>
              </a:xfrm>
              <a:custGeom>
                <a:avLst/>
                <a:gdLst/>
                <a:ahLst/>
                <a:cxnLst/>
                <a:rect l="l" t="t" r="r" b="b"/>
                <a:pathLst>
                  <a:path w="14681" h="5049" fill="none" extrusionOk="0">
                    <a:moveTo>
                      <a:pt x="0" y="5048"/>
                    </a:moveTo>
                    <a:lnTo>
                      <a:pt x="9633" y="5048"/>
                    </a:lnTo>
                    <a:cubicBezTo>
                      <a:pt x="12419" y="5048"/>
                      <a:pt x="14681" y="2786"/>
                      <a:pt x="14681" y="0"/>
                    </a:cubicBezTo>
                  </a:path>
                </a:pathLst>
              </a:custGeom>
              <a:noFill/>
              <a:ln w="40775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5" name="Google Shape;934;p34"/>
              <p:cNvSpPr/>
              <p:nvPr/>
            </p:nvSpPr>
            <p:spPr>
              <a:xfrm>
                <a:off x="3102038" y="2089625"/>
                <a:ext cx="1371025" cy="1204350"/>
              </a:xfrm>
              <a:custGeom>
                <a:avLst/>
                <a:gdLst/>
                <a:ahLst/>
                <a:cxnLst/>
                <a:rect l="l" t="t" r="r" b="b"/>
                <a:pathLst>
                  <a:path w="54841" h="48174" fill="none" extrusionOk="0">
                    <a:moveTo>
                      <a:pt x="40958" y="46268"/>
                    </a:moveTo>
                    <a:lnTo>
                      <a:pt x="49793" y="46268"/>
                    </a:lnTo>
                    <a:cubicBezTo>
                      <a:pt x="52579" y="46268"/>
                      <a:pt x="54841" y="44006"/>
                      <a:pt x="54841" y="41220"/>
                    </a:cubicBezTo>
                    <a:lnTo>
                      <a:pt x="54841" y="13490"/>
                    </a:lnTo>
                    <a:cubicBezTo>
                      <a:pt x="54841" y="10704"/>
                      <a:pt x="52579" y="8454"/>
                      <a:pt x="49793" y="8454"/>
                    </a:cubicBezTo>
                    <a:lnTo>
                      <a:pt x="34469" y="8454"/>
                    </a:lnTo>
                    <a:cubicBezTo>
                      <a:pt x="33815" y="8454"/>
                      <a:pt x="33207" y="8145"/>
                      <a:pt x="32814" y="7621"/>
                    </a:cubicBezTo>
                    <a:lnTo>
                      <a:pt x="29064" y="1120"/>
                    </a:lnTo>
                    <a:cubicBezTo>
                      <a:pt x="28254" y="1"/>
                      <a:pt x="26587" y="1"/>
                      <a:pt x="25766" y="1120"/>
                    </a:cubicBezTo>
                    <a:lnTo>
                      <a:pt x="22015" y="7621"/>
                    </a:lnTo>
                    <a:cubicBezTo>
                      <a:pt x="21634" y="8145"/>
                      <a:pt x="21027" y="8454"/>
                      <a:pt x="20372" y="8454"/>
                    </a:cubicBezTo>
                    <a:lnTo>
                      <a:pt x="5037" y="8454"/>
                    </a:lnTo>
                    <a:cubicBezTo>
                      <a:pt x="2251" y="8454"/>
                      <a:pt x="1" y="10704"/>
                      <a:pt x="1" y="13490"/>
                    </a:cubicBezTo>
                    <a:lnTo>
                      <a:pt x="1" y="48173"/>
                    </a:lnTo>
                  </a:path>
                </a:pathLst>
              </a:custGeom>
              <a:solidFill>
                <a:schemeClr val="accent2"/>
              </a:solidFill>
              <a:ln w="40775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6" name="Google Shape;935;p34"/>
              <p:cNvSpPr/>
              <p:nvPr/>
            </p:nvSpPr>
            <p:spPr>
              <a:xfrm>
                <a:off x="2679963" y="3354975"/>
                <a:ext cx="110175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4407" h="5204" extrusionOk="0">
                    <a:moveTo>
                      <a:pt x="2287" y="0"/>
                    </a:moveTo>
                    <a:lnTo>
                      <a:pt x="1060" y="1405"/>
                    </a:lnTo>
                    <a:lnTo>
                      <a:pt x="1" y="2631"/>
                    </a:lnTo>
                    <a:lnTo>
                      <a:pt x="2239" y="5203"/>
                    </a:lnTo>
                    <a:lnTo>
                      <a:pt x="4370" y="5203"/>
                    </a:lnTo>
                    <a:lnTo>
                      <a:pt x="2132" y="2631"/>
                    </a:lnTo>
                    <a:lnTo>
                      <a:pt x="4406" y="12"/>
                    </a:lnTo>
                    <a:lnTo>
                      <a:pt x="43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77" name="Google Shape;936;p34"/>
            <p:cNvGrpSpPr/>
            <p:nvPr/>
          </p:nvGrpSpPr>
          <p:grpSpPr>
            <a:xfrm>
              <a:off x="3675238" y="1724113"/>
              <a:ext cx="44675" cy="263450"/>
              <a:chOff x="3765213" y="1736900"/>
              <a:chExt cx="44675" cy="263450"/>
            </a:xfrm>
          </p:grpSpPr>
          <p:sp>
            <p:nvSpPr>
              <p:cNvPr id="80" name="Google Shape;937;p34"/>
              <p:cNvSpPr/>
              <p:nvPr/>
            </p:nvSpPr>
            <p:spPr>
              <a:xfrm>
                <a:off x="3765213" y="1955675"/>
                <a:ext cx="44675" cy="44675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1787" extrusionOk="0">
                    <a:moveTo>
                      <a:pt x="894" y="1"/>
                    </a:moveTo>
                    <a:cubicBezTo>
                      <a:pt x="406" y="1"/>
                      <a:pt x="1" y="406"/>
                      <a:pt x="1" y="894"/>
                    </a:cubicBezTo>
                    <a:cubicBezTo>
                      <a:pt x="1" y="1382"/>
                      <a:pt x="406" y="1787"/>
                      <a:pt x="894" y="1787"/>
                    </a:cubicBezTo>
                    <a:cubicBezTo>
                      <a:pt x="1382" y="1787"/>
                      <a:pt x="1787" y="1382"/>
                      <a:pt x="1787" y="894"/>
                    </a:cubicBezTo>
                    <a:cubicBezTo>
                      <a:pt x="1787" y="406"/>
                      <a:pt x="1382" y="1"/>
                      <a:pt x="8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1" name="Google Shape;938;p34"/>
              <p:cNvSpPr/>
              <p:nvPr/>
            </p:nvSpPr>
            <p:spPr>
              <a:xfrm>
                <a:off x="3765213" y="1879475"/>
                <a:ext cx="44675" cy="44375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1775" extrusionOk="0">
                    <a:moveTo>
                      <a:pt x="894" y="1"/>
                    </a:moveTo>
                    <a:cubicBezTo>
                      <a:pt x="406" y="1"/>
                      <a:pt x="1" y="406"/>
                      <a:pt x="1" y="894"/>
                    </a:cubicBezTo>
                    <a:cubicBezTo>
                      <a:pt x="1" y="1382"/>
                      <a:pt x="406" y="1775"/>
                      <a:pt x="894" y="1775"/>
                    </a:cubicBezTo>
                    <a:cubicBezTo>
                      <a:pt x="1382" y="1775"/>
                      <a:pt x="1787" y="1382"/>
                      <a:pt x="1787" y="894"/>
                    </a:cubicBezTo>
                    <a:cubicBezTo>
                      <a:pt x="1787" y="406"/>
                      <a:pt x="1382" y="1"/>
                      <a:pt x="8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2" name="Google Shape;939;p34"/>
              <p:cNvSpPr/>
              <p:nvPr/>
            </p:nvSpPr>
            <p:spPr>
              <a:xfrm>
                <a:off x="3765213" y="1803275"/>
                <a:ext cx="44675" cy="44375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1775" extrusionOk="0">
                    <a:moveTo>
                      <a:pt x="894" y="1"/>
                    </a:moveTo>
                    <a:cubicBezTo>
                      <a:pt x="406" y="1"/>
                      <a:pt x="1" y="394"/>
                      <a:pt x="1" y="894"/>
                    </a:cubicBezTo>
                    <a:cubicBezTo>
                      <a:pt x="1" y="1382"/>
                      <a:pt x="406" y="1775"/>
                      <a:pt x="894" y="1775"/>
                    </a:cubicBezTo>
                    <a:cubicBezTo>
                      <a:pt x="1382" y="1775"/>
                      <a:pt x="1787" y="1382"/>
                      <a:pt x="1787" y="894"/>
                    </a:cubicBezTo>
                    <a:cubicBezTo>
                      <a:pt x="1787" y="394"/>
                      <a:pt x="1382" y="1"/>
                      <a:pt x="8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3" name="Google Shape;940;p34"/>
              <p:cNvSpPr/>
              <p:nvPr/>
            </p:nvSpPr>
            <p:spPr>
              <a:xfrm>
                <a:off x="3765213" y="1736900"/>
                <a:ext cx="44675" cy="44375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1775" extrusionOk="0">
                    <a:moveTo>
                      <a:pt x="894" y="1"/>
                    </a:moveTo>
                    <a:cubicBezTo>
                      <a:pt x="406" y="1"/>
                      <a:pt x="1" y="394"/>
                      <a:pt x="1" y="894"/>
                    </a:cubicBezTo>
                    <a:cubicBezTo>
                      <a:pt x="1" y="1382"/>
                      <a:pt x="406" y="1775"/>
                      <a:pt x="894" y="1775"/>
                    </a:cubicBezTo>
                    <a:cubicBezTo>
                      <a:pt x="1382" y="1775"/>
                      <a:pt x="1787" y="1382"/>
                      <a:pt x="1787" y="894"/>
                    </a:cubicBezTo>
                    <a:cubicBezTo>
                      <a:pt x="1787" y="394"/>
                      <a:pt x="1382" y="1"/>
                      <a:pt x="8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78" name="Google Shape;941;p34"/>
            <p:cNvSpPr txBox="1"/>
            <p:nvPr/>
          </p:nvSpPr>
          <p:spPr>
            <a:xfrm>
              <a:off x="3012075" y="2594563"/>
              <a:ext cx="1371000" cy="40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ru-RU" sz="2800" dirty="0"/>
                <a:t>Реализация, мониторинг и оценка</a:t>
              </a:r>
              <a:endParaRPr sz="2599" dirty="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sp>
        <p:nvSpPr>
          <p:cNvPr id="2" name="Elipse 1">
            <a:extLst>
              <a:ext uri="{FF2B5EF4-FFF2-40B4-BE49-F238E27FC236}">
                <a16:creationId xmlns:a16="http://schemas.microsoft.com/office/drawing/2014/main" id="{EA489D20-FB2C-3541-A155-8463C55ABA64}"/>
              </a:ext>
            </a:extLst>
          </p:cNvPr>
          <p:cNvSpPr/>
          <p:nvPr/>
        </p:nvSpPr>
        <p:spPr>
          <a:xfrm>
            <a:off x="6130459" y="4017465"/>
            <a:ext cx="3644787" cy="379045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sz="2700"/>
          </a:p>
        </p:txBody>
      </p:sp>
      <p:sp>
        <p:nvSpPr>
          <p:cNvPr id="3" name="Flecha curvada hacia arriba 2">
            <a:extLst>
              <a:ext uri="{FF2B5EF4-FFF2-40B4-BE49-F238E27FC236}">
                <a16:creationId xmlns:a16="http://schemas.microsoft.com/office/drawing/2014/main" id="{FAE770DB-BE4C-4F47-84A1-A185218875DF}"/>
              </a:ext>
            </a:extLst>
          </p:cNvPr>
          <p:cNvSpPr/>
          <p:nvPr/>
        </p:nvSpPr>
        <p:spPr>
          <a:xfrm>
            <a:off x="4281908" y="7674242"/>
            <a:ext cx="3570944" cy="1097280"/>
          </a:xfrm>
          <a:prstGeom prst="curved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sz="2700">
              <a:solidFill>
                <a:schemeClr val="tx1"/>
              </a:solidFill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29E7ADA-C57E-4F2E-BDE0-D6021096FB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71" y="7881885"/>
            <a:ext cx="2964291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Создание организационной структуры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Определение целей и плана работ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4BB2887-5B68-4D7F-B04E-A87209240D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1703" y="31623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Картирование политики и программ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Определение проблем здоровья и питания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Анализ ситуации в продовольственной системе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Обзор доказательств по вопросам диеты и здоровья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DFD1B24-01FC-4D95-B268-D29F956A5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3747" y="9139948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Моделирование рационов питания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Разработка технических рекомендаций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C264DC11-C46D-4D19-AE02-BCF6258B51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94693" y="8098291"/>
            <a:ext cx="4767346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IEC</a:t>
            </a: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-компоненты (информационно-образовательные кампании)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Брендинг, </a:t>
            </a:r>
            <a:r>
              <a:rPr kumimoji="0" lang="ru-RU" altLang="ru-RU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адвокация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Обучение и развитие потенциала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Образование по вопросам питания и укрепления здоровья</a:t>
            </a: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A29917A6-CB54-4B91-B082-024A10C07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54015" y="2931696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Одобрение, запуск и распространение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Обучение исполнителей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Реализация и институционализация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Мониторинг, оценка и улучшение</a:t>
            </a:r>
          </a:p>
        </p:txBody>
      </p:sp>
    </p:spTree>
    <p:extLst>
      <p:ext uri="{BB962C8B-B14F-4D97-AF65-F5344CB8AC3E}">
        <p14:creationId xmlns:p14="http://schemas.microsoft.com/office/powerpoint/2010/main" val="113731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57175" y="1441004"/>
            <a:ext cx="18802350" cy="2006600"/>
            <a:chOff x="0" y="0"/>
            <a:chExt cx="4952059" cy="52848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52059" cy="528487"/>
            </a:xfrm>
            <a:custGeom>
              <a:avLst/>
              <a:gdLst/>
              <a:ahLst/>
              <a:cxnLst/>
              <a:rect l="l" t="t" r="r" b="b"/>
              <a:pathLst>
                <a:path w="4952059" h="528487">
                  <a:moveTo>
                    <a:pt x="20999" y="0"/>
                  </a:moveTo>
                  <a:lnTo>
                    <a:pt x="4931060" y="0"/>
                  </a:lnTo>
                  <a:cubicBezTo>
                    <a:pt x="4936629" y="0"/>
                    <a:pt x="4941970" y="2212"/>
                    <a:pt x="4945909" y="6151"/>
                  </a:cubicBezTo>
                  <a:cubicBezTo>
                    <a:pt x="4949847" y="10089"/>
                    <a:pt x="4952059" y="15430"/>
                    <a:pt x="4952059" y="20999"/>
                  </a:cubicBezTo>
                  <a:lnTo>
                    <a:pt x="4952059" y="507488"/>
                  </a:lnTo>
                  <a:cubicBezTo>
                    <a:pt x="4952059" y="519086"/>
                    <a:pt x="4942658" y="528487"/>
                    <a:pt x="4931060" y="528487"/>
                  </a:cubicBezTo>
                  <a:lnTo>
                    <a:pt x="20999" y="528487"/>
                  </a:lnTo>
                  <a:cubicBezTo>
                    <a:pt x="15430" y="528487"/>
                    <a:pt x="10089" y="526275"/>
                    <a:pt x="6151" y="522337"/>
                  </a:cubicBezTo>
                  <a:cubicBezTo>
                    <a:pt x="2212" y="518399"/>
                    <a:pt x="0" y="513057"/>
                    <a:pt x="0" y="507488"/>
                  </a:cubicBezTo>
                  <a:lnTo>
                    <a:pt x="0" y="20999"/>
                  </a:lnTo>
                  <a:cubicBezTo>
                    <a:pt x="0" y="15430"/>
                    <a:pt x="2212" y="10089"/>
                    <a:pt x="6151" y="6151"/>
                  </a:cubicBezTo>
                  <a:cubicBezTo>
                    <a:pt x="10089" y="2212"/>
                    <a:pt x="15430" y="0"/>
                    <a:pt x="20999" y="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952059" cy="5761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685721" y="3342829"/>
            <a:ext cx="7181014" cy="6944171"/>
          </a:xfrm>
          <a:custGeom>
            <a:avLst/>
            <a:gdLst/>
            <a:ahLst/>
            <a:cxnLst/>
            <a:rect l="l" t="t" r="r" b="b"/>
            <a:pathLst>
              <a:path w="4854925" h="6839396">
                <a:moveTo>
                  <a:pt x="0" y="0"/>
                </a:moveTo>
                <a:lnTo>
                  <a:pt x="4854924" y="0"/>
                </a:lnTo>
                <a:lnTo>
                  <a:pt x="4854924" y="6839396"/>
                </a:lnTo>
                <a:lnTo>
                  <a:pt x="0" y="68393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33" b="-433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022982" y="238465"/>
            <a:ext cx="6756386" cy="967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40"/>
              </a:lnSpc>
            </a:pPr>
            <a:r>
              <a:rPr lang="en-US" sz="5672" dirty="0" err="1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ВВЕДЕНИЕ</a:t>
            </a:r>
            <a:endParaRPr lang="en-US" sz="5672" dirty="0">
              <a:solidFill>
                <a:srgbClr val="004AAD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-3749" y="1911501"/>
            <a:ext cx="6729757" cy="960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40"/>
              </a:lnSpc>
            </a:pPr>
            <a:r>
              <a:rPr lang="en-US" sz="5672" b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2022-2024 ГГ.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228656" y="1911501"/>
            <a:ext cx="10638079" cy="960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40"/>
              </a:lnSpc>
            </a:pPr>
            <a:r>
              <a:rPr lang="en-US" sz="5672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ОХВАТ: БОЛЕЕ 3900 ДЕТЕЙ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4B272615-1AC8-49BB-8812-3693591546DB}"/>
              </a:ext>
            </a:extLst>
          </p:cNvPr>
          <p:cNvSpPr txBox="1"/>
          <p:nvPr/>
        </p:nvSpPr>
        <p:spPr>
          <a:xfrm>
            <a:off x="0" y="3628430"/>
            <a:ext cx="9635405" cy="62820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289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•В 2023 </a:t>
            </a:r>
            <a:r>
              <a:rPr lang="en-US" sz="289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году</a:t>
            </a:r>
            <a:r>
              <a:rPr lang="en-US" sz="289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9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Кыргызская</a:t>
            </a:r>
            <a:r>
              <a:rPr lang="en-US" sz="289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9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Республика</a:t>
            </a:r>
            <a:r>
              <a:rPr lang="en-US" sz="289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9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приняла</a:t>
            </a:r>
            <a:r>
              <a:rPr lang="en-US" sz="289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9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участие</a:t>
            </a:r>
            <a:r>
              <a:rPr lang="en-US" sz="289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в </a:t>
            </a:r>
            <a:r>
              <a:rPr lang="en-US" sz="289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шестом</a:t>
            </a:r>
            <a:r>
              <a:rPr lang="en-US" sz="289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9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раунде</a:t>
            </a:r>
            <a:r>
              <a:rPr lang="en-US" sz="289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9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Глобальной</a:t>
            </a:r>
            <a:r>
              <a:rPr lang="en-US" sz="289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9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инициативы</a:t>
            </a:r>
            <a:r>
              <a:rPr lang="en-US" sz="289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9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ВОЗ</a:t>
            </a:r>
            <a:r>
              <a:rPr lang="en-US" sz="289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9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по</a:t>
            </a:r>
            <a:r>
              <a:rPr lang="en-US" sz="289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9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эпиднадзору</a:t>
            </a:r>
            <a:r>
              <a:rPr lang="en-US" sz="289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9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за</a:t>
            </a:r>
            <a:r>
              <a:rPr lang="en-US" sz="289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9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детским</a:t>
            </a:r>
            <a:r>
              <a:rPr lang="en-US" sz="289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9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ожирением</a:t>
            </a:r>
            <a:r>
              <a:rPr lang="en-US" sz="289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(COSI-VI).</a:t>
            </a:r>
          </a:p>
          <a:p>
            <a:pPr algn="ctr">
              <a:lnSpc>
                <a:spcPts val="4059"/>
              </a:lnSpc>
            </a:pPr>
            <a:r>
              <a:rPr lang="en-US" sz="289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9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Исследование</a:t>
            </a:r>
            <a:r>
              <a:rPr lang="en-US" sz="289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9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проводилось</a:t>
            </a:r>
            <a:r>
              <a:rPr lang="en-US" sz="289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9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под</a:t>
            </a:r>
            <a:r>
              <a:rPr lang="en-US" sz="289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9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координацией</a:t>
            </a:r>
            <a:r>
              <a:rPr lang="en-US" sz="289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9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РЦУЗиМК</a:t>
            </a:r>
            <a:r>
              <a:rPr lang="en-US" sz="289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9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Министерства</a:t>
            </a:r>
            <a:r>
              <a:rPr lang="en-US" sz="289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9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здравоохранения</a:t>
            </a:r>
            <a:r>
              <a:rPr lang="en-US" sz="289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9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КР</a:t>
            </a:r>
            <a:r>
              <a:rPr lang="en-US" sz="289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.</a:t>
            </a:r>
          </a:p>
          <a:p>
            <a:pPr algn="ctr">
              <a:lnSpc>
                <a:spcPts val="4059"/>
              </a:lnSpc>
            </a:pPr>
            <a:endParaRPr lang="en-US" sz="2899" dirty="0">
              <a:solidFill>
                <a:srgbClr val="30364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4059"/>
              </a:lnSpc>
            </a:pPr>
            <a:r>
              <a:rPr lang="en-US" sz="289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9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Целью</a:t>
            </a:r>
            <a:r>
              <a:rPr lang="en-US" sz="289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9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стало</a:t>
            </a:r>
            <a:r>
              <a:rPr lang="en-US" sz="289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9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получение</a:t>
            </a:r>
            <a:r>
              <a:rPr lang="en-US" sz="289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9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доказательных</a:t>
            </a:r>
            <a:r>
              <a:rPr lang="en-US" sz="289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9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данных</a:t>
            </a:r>
            <a:r>
              <a:rPr lang="en-US" sz="289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о </a:t>
            </a:r>
            <a:r>
              <a:rPr lang="en-US" sz="289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состоянии</a:t>
            </a:r>
            <a:r>
              <a:rPr lang="en-US" sz="289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9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питания</a:t>
            </a:r>
            <a:r>
              <a:rPr lang="en-US" sz="289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и </a:t>
            </a:r>
            <a:r>
              <a:rPr lang="en-US" sz="289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физической</a:t>
            </a:r>
            <a:r>
              <a:rPr lang="en-US" sz="289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9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активности</a:t>
            </a:r>
            <a:r>
              <a:rPr lang="en-US" sz="289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9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детей</a:t>
            </a:r>
            <a:r>
              <a:rPr lang="en-US" sz="289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9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школьного</a:t>
            </a:r>
            <a:r>
              <a:rPr lang="en-US" sz="289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9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возраста</a:t>
            </a:r>
            <a:r>
              <a:rPr lang="en-US" sz="289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9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для</a:t>
            </a:r>
            <a:r>
              <a:rPr lang="en-US" sz="289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9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формирования</a:t>
            </a:r>
            <a:r>
              <a:rPr lang="en-US" sz="289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9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политики</a:t>
            </a:r>
            <a:r>
              <a:rPr lang="en-US" sz="289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и </a:t>
            </a:r>
            <a:r>
              <a:rPr lang="en-US" sz="289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образовательных</a:t>
            </a:r>
            <a:r>
              <a:rPr lang="en-US" sz="289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99" dirty="0" err="1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программ</a:t>
            </a:r>
            <a:r>
              <a:rPr lang="en-US" sz="2899" dirty="0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algn="ctr">
              <a:lnSpc>
                <a:spcPts val="4059"/>
              </a:lnSpc>
            </a:pPr>
            <a:endParaRPr lang="en-US" sz="2899" dirty="0">
              <a:solidFill>
                <a:srgbClr val="30364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4059"/>
              </a:lnSpc>
              <a:spcBef>
                <a:spcPct val="0"/>
              </a:spcBef>
            </a:pPr>
            <a:endParaRPr lang="en-US" sz="2899" dirty="0">
              <a:solidFill>
                <a:srgbClr val="30364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708409" y="9756775"/>
            <a:ext cx="10847439" cy="260350"/>
            <a:chOff x="0" y="0"/>
            <a:chExt cx="2856939" cy="685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56939" cy="68570"/>
            </a:xfrm>
            <a:custGeom>
              <a:avLst/>
              <a:gdLst/>
              <a:ahLst/>
              <a:cxnLst/>
              <a:rect l="l" t="t" r="r" b="b"/>
              <a:pathLst>
                <a:path w="2856939" h="68570">
                  <a:moveTo>
                    <a:pt x="0" y="0"/>
                  </a:moveTo>
                  <a:lnTo>
                    <a:pt x="2856939" y="0"/>
                  </a:lnTo>
                  <a:lnTo>
                    <a:pt x="2856939" y="68570"/>
                  </a:lnTo>
                  <a:lnTo>
                    <a:pt x="0" y="68570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856939" cy="1161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5064580" y="1774507"/>
            <a:ext cx="5013951" cy="6737985"/>
            <a:chOff x="0" y="0"/>
            <a:chExt cx="3663950" cy="4923790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3600450" cy="4859020"/>
            </a:xfrm>
            <a:custGeom>
              <a:avLst/>
              <a:gdLst/>
              <a:ahLst/>
              <a:cxnLst/>
              <a:rect l="l" t="t" r="r" b="b"/>
              <a:pathLst>
                <a:path w="3600450" h="485902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3"/>
              <a:stretch>
                <a:fillRect l="-11814" r="-11814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663950" cy="4923790"/>
            </a:xfrm>
            <a:custGeom>
              <a:avLst/>
              <a:gdLst/>
              <a:ahLst/>
              <a:cxnLst/>
              <a:rect l="l" t="t" r="r" b="b"/>
              <a:pathLst>
                <a:path w="3663950" h="492379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171575" y="1793380"/>
            <a:ext cx="3073669" cy="3174485"/>
            <a:chOff x="0" y="0"/>
            <a:chExt cx="6350000" cy="6558280"/>
          </a:xfrm>
        </p:grpSpPr>
        <p:sp>
          <p:nvSpPr>
            <p:cNvPr id="10" name="Freeform 10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4"/>
              <a:stretch>
                <a:fillRect l="-73414" r="-73414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171575" y="5319135"/>
            <a:ext cx="3073669" cy="3174485"/>
            <a:chOff x="0" y="0"/>
            <a:chExt cx="6350000" cy="6558280"/>
          </a:xfrm>
        </p:grpSpPr>
        <p:sp>
          <p:nvSpPr>
            <p:cNvPr id="13" name="Freeform 13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4"/>
              <a:stretch>
                <a:fillRect l="-73414" r="-73414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11493368" y="519855"/>
            <a:ext cx="5276850" cy="912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31"/>
              </a:lnSpc>
            </a:pPr>
            <a:r>
              <a:rPr lang="en-US" sz="5308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РЕЗУЛЬТАТЫ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393548" y="2047758"/>
            <a:ext cx="7427420" cy="1365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59"/>
              </a:lnSpc>
              <a:spcBef>
                <a:spcPct val="0"/>
              </a:spcBef>
            </a:pPr>
            <a:r>
              <a:rPr lang="ky-KG" sz="2000" dirty="0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Избыточный вес и ожирение </a:t>
            </a:r>
            <a:r>
              <a:rPr lang="en-US" sz="2000" dirty="0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— </a:t>
            </a:r>
            <a:r>
              <a:rPr lang="ky-KG" sz="2000" dirty="0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у 9</a:t>
            </a:r>
            <a:r>
              <a:rPr lang="en-US" sz="2000" dirty="0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% </a:t>
            </a:r>
            <a:r>
              <a:rPr lang="en-US" sz="2000" dirty="0" err="1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детей</a:t>
            </a:r>
            <a:r>
              <a:rPr lang="en-US" sz="2000" dirty="0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 7–9 </a:t>
            </a:r>
            <a:r>
              <a:rPr lang="en-US" sz="2000" dirty="0" err="1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лет</a:t>
            </a:r>
            <a:r>
              <a:rPr lang="en-US" sz="2000" dirty="0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.</a:t>
            </a:r>
          </a:p>
          <a:p>
            <a:pPr algn="just">
              <a:lnSpc>
                <a:spcPts val="2659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Эти</a:t>
            </a:r>
            <a:r>
              <a:rPr lang="en-US" sz="2000" dirty="0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000" dirty="0" err="1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показатели</a:t>
            </a:r>
            <a:r>
              <a:rPr lang="en-US" sz="2000" dirty="0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000" dirty="0" err="1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ниже</a:t>
            </a:r>
            <a:r>
              <a:rPr lang="en-US" sz="2000" dirty="0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000" dirty="0" err="1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средних</a:t>
            </a:r>
            <a:r>
              <a:rPr lang="en-US" sz="2000" dirty="0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000" dirty="0" err="1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по</a:t>
            </a:r>
            <a:r>
              <a:rPr lang="en-US" sz="2000" dirty="0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000" dirty="0" err="1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Европейскому</a:t>
            </a:r>
            <a:r>
              <a:rPr lang="en-US" sz="2000" dirty="0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000" dirty="0" err="1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региону</a:t>
            </a:r>
            <a:r>
              <a:rPr lang="en-US" sz="2000" dirty="0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000" dirty="0" err="1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ВОЗ</a:t>
            </a:r>
            <a:r>
              <a:rPr lang="en-US" sz="2000" dirty="0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, </a:t>
            </a:r>
            <a:r>
              <a:rPr lang="en-US" sz="2000" dirty="0" err="1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но</a:t>
            </a:r>
            <a:r>
              <a:rPr lang="en-US" sz="2000" dirty="0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000" dirty="0" err="1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выше</a:t>
            </a:r>
            <a:r>
              <a:rPr lang="en-US" sz="2000" dirty="0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, </a:t>
            </a:r>
            <a:r>
              <a:rPr lang="en-US" sz="2000" dirty="0" err="1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чем</a:t>
            </a:r>
            <a:r>
              <a:rPr lang="en-US" sz="2000" dirty="0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 в </a:t>
            </a:r>
            <a:r>
              <a:rPr lang="en-US" sz="2000" dirty="0" err="1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предыдущих</a:t>
            </a:r>
            <a:r>
              <a:rPr lang="en-US" sz="2000" dirty="0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000" dirty="0" err="1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раундах</a:t>
            </a:r>
            <a:r>
              <a:rPr lang="en-US" sz="2000" dirty="0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 COSI (</a:t>
            </a:r>
            <a:r>
              <a:rPr lang="en-US" sz="2000" dirty="0" err="1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тенденция</a:t>
            </a:r>
            <a:r>
              <a:rPr lang="en-US" sz="2000" dirty="0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 к </a:t>
            </a:r>
            <a:r>
              <a:rPr lang="en-US" sz="2000" dirty="0" err="1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росту</a:t>
            </a:r>
            <a:r>
              <a:rPr lang="en-US" sz="2000" dirty="0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000" dirty="0" err="1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за</a:t>
            </a:r>
            <a:r>
              <a:rPr lang="en-US" sz="2000" dirty="0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000" dirty="0" err="1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последние</a:t>
            </a:r>
            <a:r>
              <a:rPr lang="en-US" sz="2000" dirty="0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 5 </a:t>
            </a:r>
            <a:r>
              <a:rPr lang="en-US" sz="2000" dirty="0" err="1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лет</a:t>
            </a:r>
            <a:r>
              <a:rPr lang="en-US" sz="2000" dirty="0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).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393548" y="3810635"/>
            <a:ext cx="7820332" cy="1368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Недостаточный</a:t>
            </a:r>
            <a:r>
              <a:rPr lang="en-US" sz="2000" dirty="0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000" dirty="0" err="1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вес</a:t>
            </a:r>
            <a:endParaRPr lang="en-US" sz="2000" dirty="0">
              <a:solidFill>
                <a:srgbClr val="004AAD"/>
              </a:solidFill>
              <a:latin typeface="Archivo Black"/>
              <a:ea typeface="Archivo Black"/>
              <a:cs typeface="Archivo Black"/>
              <a:sym typeface="Archivo Black"/>
            </a:endParaRP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Около</a:t>
            </a:r>
            <a:r>
              <a:rPr lang="en-US" sz="2000" dirty="0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 8–9 % </a:t>
            </a:r>
            <a:r>
              <a:rPr lang="en-US" sz="2000" dirty="0" err="1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детей</a:t>
            </a:r>
            <a:r>
              <a:rPr lang="en-US" sz="2000" dirty="0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000" dirty="0" err="1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имели</a:t>
            </a:r>
            <a:r>
              <a:rPr lang="en-US" sz="2000" dirty="0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000" dirty="0" err="1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массу</a:t>
            </a:r>
            <a:r>
              <a:rPr lang="en-US" sz="2000" dirty="0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000" dirty="0" err="1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тела</a:t>
            </a:r>
            <a:r>
              <a:rPr lang="en-US" sz="2000" dirty="0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000" dirty="0" err="1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ниже</a:t>
            </a:r>
            <a:r>
              <a:rPr lang="en-US" sz="2000" dirty="0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000" dirty="0" err="1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нормы</a:t>
            </a:r>
            <a:r>
              <a:rPr lang="en-US" sz="2000" dirty="0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, </a:t>
            </a:r>
            <a:r>
              <a:rPr lang="en-US" sz="2000" dirty="0" err="1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что</a:t>
            </a:r>
            <a:r>
              <a:rPr lang="en-US" sz="2000" dirty="0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000" dirty="0" err="1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указывает</a:t>
            </a:r>
            <a:r>
              <a:rPr lang="en-US" sz="2000" dirty="0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000" dirty="0" err="1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на</a:t>
            </a:r>
            <a:r>
              <a:rPr lang="en-US" sz="2000" dirty="0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000" dirty="0" err="1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двойное</a:t>
            </a:r>
            <a:r>
              <a:rPr lang="en-US" sz="2000" dirty="0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000" dirty="0" err="1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бремя</a:t>
            </a:r>
            <a:r>
              <a:rPr lang="en-US" sz="2000" dirty="0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000" dirty="0" err="1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питания</a:t>
            </a:r>
            <a:r>
              <a:rPr lang="en-US" sz="2000" dirty="0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 — </a:t>
            </a:r>
            <a:r>
              <a:rPr lang="en-US" sz="2000" dirty="0" err="1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сосуществование</a:t>
            </a:r>
            <a:r>
              <a:rPr lang="en-US" sz="2000" dirty="0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000" dirty="0" err="1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ожирения</a:t>
            </a:r>
            <a:r>
              <a:rPr lang="en-US" sz="2000" dirty="0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 и </a:t>
            </a:r>
            <a:r>
              <a:rPr lang="en-US" sz="2000" dirty="0" err="1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дефицита</a:t>
            </a:r>
            <a:r>
              <a:rPr lang="en-US" sz="2000" dirty="0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000" dirty="0" err="1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массы</a:t>
            </a:r>
            <a:r>
              <a:rPr lang="en-US" sz="2000" dirty="0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000" dirty="0" err="1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тела</a:t>
            </a:r>
            <a:r>
              <a:rPr lang="en-US" sz="2000" dirty="0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 в </a:t>
            </a:r>
            <a:r>
              <a:rPr lang="en-US" sz="2000" dirty="0" err="1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одной</a:t>
            </a:r>
            <a:r>
              <a:rPr lang="en-US" sz="2000" dirty="0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000" dirty="0" err="1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популяции</a:t>
            </a:r>
            <a:r>
              <a:rPr lang="en-US" sz="2000" dirty="0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393548" y="5549382"/>
            <a:ext cx="7427420" cy="2753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59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Физическая</a:t>
            </a:r>
            <a:r>
              <a:rPr lang="en-US" sz="2000" dirty="0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000" dirty="0" err="1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активность</a:t>
            </a:r>
            <a:r>
              <a:rPr lang="en-US" sz="2000" dirty="0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 и </a:t>
            </a:r>
            <a:r>
              <a:rPr lang="en-US" sz="2000" dirty="0" err="1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питание</a:t>
            </a:r>
            <a:endParaRPr lang="en-US" sz="2000" dirty="0">
              <a:solidFill>
                <a:srgbClr val="004AAD"/>
              </a:solidFill>
              <a:latin typeface="Archivo Black"/>
              <a:ea typeface="Archivo Black"/>
              <a:cs typeface="Archivo Black"/>
              <a:sym typeface="Archivo Black"/>
            </a:endParaRPr>
          </a:p>
          <a:p>
            <a:pPr algn="just">
              <a:lnSpc>
                <a:spcPts val="2659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Только</a:t>
            </a:r>
            <a:r>
              <a:rPr lang="en-US" sz="2000" dirty="0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 36 % </a:t>
            </a:r>
            <a:r>
              <a:rPr lang="en-US" sz="2000" dirty="0" err="1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детей</a:t>
            </a:r>
            <a:r>
              <a:rPr lang="en-US" sz="2000" dirty="0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000" dirty="0" err="1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ежедневно</a:t>
            </a:r>
            <a:r>
              <a:rPr lang="en-US" sz="2000" dirty="0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000" dirty="0" err="1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активно</a:t>
            </a:r>
            <a:r>
              <a:rPr lang="en-US" sz="2000" dirty="0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000" dirty="0" err="1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двигались</a:t>
            </a:r>
            <a:r>
              <a:rPr lang="en-US" sz="2000" dirty="0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000" dirty="0" err="1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не</a:t>
            </a:r>
            <a:r>
              <a:rPr lang="en-US" sz="2000" dirty="0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000" dirty="0" err="1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менее</a:t>
            </a:r>
            <a:r>
              <a:rPr lang="en-US" sz="2000" dirty="0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 1 </a:t>
            </a:r>
            <a:r>
              <a:rPr lang="en-US" sz="2000" dirty="0" err="1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часа</a:t>
            </a:r>
            <a:r>
              <a:rPr lang="en-US" sz="2000" dirty="0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.</a:t>
            </a:r>
          </a:p>
          <a:p>
            <a:pPr algn="just">
              <a:lnSpc>
                <a:spcPts val="2659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Около</a:t>
            </a:r>
            <a:r>
              <a:rPr lang="en-US" sz="2000" dirty="0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 60 % </a:t>
            </a:r>
            <a:r>
              <a:rPr lang="en-US" sz="2000" dirty="0" err="1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детей</a:t>
            </a:r>
            <a:r>
              <a:rPr lang="en-US" sz="2000" dirty="0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000" dirty="0" err="1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ежедневно</a:t>
            </a:r>
            <a:r>
              <a:rPr lang="en-US" sz="2000" dirty="0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000" dirty="0" err="1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завтракали</a:t>
            </a:r>
            <a:r>
              <a:rPr lang="en-US" sz="2000" dirty="0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000" dirty="0" err="1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дома</a:t>
            </a:r>
            <a:r>
              <a:rPr lang="en-US" sz="2000" dirty="0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, </a:t>
            </a:r>
            <a:r>
              <a:rPr lang="en-US" sz="2000" dirty="0" err="1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однако</a:t>
            </a:r>
            <a:endParaRPr lang="en-US" sz="2000" dirty="0">
              <a:solidFill>
                <a:srgbClr val="004AAD"/>
              </a:solidFill>
              <a:latin typeface="Archivo Black"/>
              <a:ea typeface="Archivo Black"/>
              <a:cs typeface="Archivo Black"/>
              <a:sym typeface="Archivo Black"/>
            </a:endParaRPr>
          </a:p>
          <a:p>
            <a:pPr algn="just">
              <a:lnSpc>
                <a:spcPts val="2659"/>
              </a:lnSpc>
              <a:spcBef>
                <a:spcPct val="0"/>
              </a:spcBef>
            </a:pPr>
            <a:r>
              <a:rPr lang="en-US" sz="2000" dirty="0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 20 % — </a:t>
            </a:r>
            <a:r>
              <a:rPr lang="en-US" sz="2000" dirty="0" err="1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регулярно</a:t>
            </a:r>
            <a:r>
              <a:rPr lang="en-US" sz="2000" dirty="0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000" dirty="0" err="1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потребляли</a:t>
            </a:r>
            <a:r>
              <a:rPr lang="en-US" sz="2000" dirty="0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000" dirty="0" err="1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сладкие</a:t>
            </a:r>
            <a:r>
              <a:rPr lang="en-US" sz="2000" dirty="0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000" dirty="0" err="1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напитки</a:t>
            </a:r>
            <a:r>
              <a:rPr lang="en-US" sz="2000" dirty="0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,</a:t>
            </a:r>
          </a:p>
          <a:p>
            <a:pPr algn="just">
              <a:lnSpc>
                <a:spcPts val="2659"/>
              </a:lnSpc>
              <a:spcBef>
                <a:spcPct val="0"/>
              </a:spcBef>
            </a:pPr>
            <a:r>
              <a:rPr lang="en-US" sz="2000" dirty="0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000" dirty="0" err="1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около</a:t>
            </a:r>
            <a:r>
              <a:rPr lang="en-US" sz="2000" dirty="0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 15 % — </a:t>
            </a:r>
            <a:r>
              <a:rPr lang="en-US" sz="2000" dirty="0" err="1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фаст-фуд</a:t>
            </a:r>
            <a:r>
              <a:rPr lang="en-US" sz="2000" dirty="0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 1–2 </a:t>
            </a:r>
            <a:r>
              <a:rPr lang="en-US" sz="2000" dirty="0" err="1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раза</a:t>
            </a:r>
            <a:r>
              <a:rPr lang="en-US" sz="2000" dirty="0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 в </a:t>
            </a:r>
            <a:r>
              <a:rPr lang="en-US" sz="2000" dirty="0" err="1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неделю</a:t>
            </a:r>
            <a:r>
              <a:rPr lang="en-US" sz="2000" dirty="0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.</a:t>
            </a:r>
          </a:p>
          <a:p>
            <a:pPr algn="just">
              <a:lnSpc>
                <a:spcPts val="2659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Распространено</a:t>
            </a:r>
            <a:r>
              <a:rPr lang="en-US" sz="2000" dirty="0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000" dirty="0" err="1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недоедание</a:t>
            </a:r>
            <a:r>
              <a:rPr lang="en-US" sz="2000" dirty="0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000" dirty="0" err="1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овощей</a:t>
            </a:r>
            <a:r>
              <a:rPr lang="en-US" sz="2000" dirty="0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 и </a:t>
            </a:r>
            <a:r>
              <a:rPr lang="en-US" sz="2000" dirty="0" err="1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фруктов</a:t>
            </a:r>
            <a:r>
              <a:rPr lang="en-US" sz="2000" dirty="0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: </a:t>
            </a:r>
            <a:r>
              <a:rPr lang="en-US" sz="2000" dirty="0" err="1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менее</a:t>
            </a:r>
            <a:r>
              <a:rPr lang="en-US" sz="2000" dirty="0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000" dirty="0" err="1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половины</a:t>
            </a:r>
            <a:r>
              <a:rPr lang="en-US" sz="2000" dirty="0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000" dirty="0" err="1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детей</a:t>
            </a:r>
            <a:r>
              <a:rPr lang="en-US" sz="2000" dirty="0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000" dirty="0" err="1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ели</a:t>
            </a:r>
            <a:r>
              <a:rPr lang="en-US" sz="2000" dirty="0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000" dirty="0" err="1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фрукты</a:t>
            </a:r>
            <a:r>
              <a:rPr lang="en-US" sz="2000" dirty="0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 и </a:t>
            </a:r>
            <a:r>
              <a:rPr lang="en-US" sz="2000" dirty="0" err="1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овощи</a:t>
            </a:r>
            <a:r>
              <a:rPr lang="en-US" sz="2000" dirty="0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000" dirty="0" err="1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ежедневно</a:t>
            </a:r>
            <a:r>
              <a:rPr lang="en-US" sz="2000" dirty="0">
                <a:solidFill>
                  <a:srgbClr val="004AAD"/>
                </a:solidFill>
                <a:latin typeface="Archivo Black"/>
                <a:ea typeface="Archivo Black"/>
                <a:cs typeface="Archivo Black"/>
                <a:sym typeface="Archivo Black"/>
              </a:rPr>
              <a:t>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8997950"/>
            <a:ext cx="2514600" cy="260350"/>
            <a:chOff x="0" y="0"/>
            <a:chExt cx="662281" cy="685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2281" cy="68570"/>
            </a:xfrm>
            <a:custGeom>
              <a:avLst/>
              <a:gdLst/>
              <a:ahLst/>
              <a:cxnLst/>
              <a:rect l="l" t="t" r="r" b="b"/>
              <a:pathLst>
                <a:path w="662281" h="68570">
                  <a:moveTo>
                    <a:pt x="0" y="0"/>
                  </a:moveTo>
                  <a:lnTo>
                    <a:pt x="662281" y="0"/>
                  </a:lnTo>
                  <a:lnTo>
                    <a:pt x="662281" y="68570"/>
                  </a:lnTo>
                  <a:lnTo>
                    <a:pt x="0" y="68570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662281" cy="1161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736777" y="1442416"/>
            <a:ext cx="3340100" cy="1662100"/>
            <a:chOff x="0" y="0"/>
            <a:chExt cx="879697" cy="43775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79697" cy="437755"/>
            </a:xfrm>
            <a:custGeom>
              <a:avLst/>
              <a:gdLst/>
              <a:ahLst/>
              <a:cxnLst/>
              <a:rect l="l" t="t" r="r" b="b"/>
              <a:pathLst>
                <a:path w="879697" h="437755">
                  <a:moveTo>
                    <a:pt x="118211" y="0"/>
                  </a:moveTo>
                  <a:lnTo>
                    <a:pt x="761486" y="0"/>
                  </a:lnTo>
                  <a:cubicBezTo>
                    <a:pt x="826772" y="0"/>
                    <a:pt x="879697" y="52925"/>
                    <a:pt x="879697" y="118211"/>
                  </a:cubicBezTo>
                  <a:lnTo>
                    <a:pt x="879697" y="319543"/>
                  </a:lnTo>
                  <a:cubicBezTo>
                    <a:pt x="879697" y="350895"/>
                    <a:pt x="867243" y="380963"/>
                    <a:pt x="845074" y="403131"/>
                  </a:cubicBezTo>
                  <a:cubicBezTo>
                    <a:pt x="822905" y="425300"/>
                    <a:pt x="792837" y="437755"/>
                    <a:pt x="761486" y="437755"/>
                  </a:cubicBezTo>
                  <a:lnTo>
                    <a:pt x="118211" y="437755"/>
                  </a:lnTo>
                  <a:cubicBezTo>
                    <a:pt x="86860" y="437755"/>
                    <a:pt x="56792" y="425300"/>
                    <a:pt x="34623" y="403131"/>
                  </a:cubicBezTo>
                  <a:cubicBezTo>
                    <a:pt x="12454" y="380963"/>
                    <a:pt x="0" y="350895"/>
                    <a:pt x="0" y="319543"/>
                  </a:cubicBezTo>
                  <a:lnTo>
                    <a:pt x="0" y="118211"/>
                  </a:lnTo>
                  <a:cubicBezTo>
                    <a:pt x="0" y="86860"/>
                    <a:pt x="12454" y="56792"/>
                    <a:pt x="34623" y="34623"/>
                  </a:cubicBezTo>
                  <a:cubicBezTo>
                    <a:pt x="56792" y="12454"/>
                    <a:pt x="86860" y="0"/>
                    <a:pt x="118211" y="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79697" cy="485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532787" y="1391486"/>
            <a:ext cx="5334347" cy="1675239"/>
            <a:chOff x="0" y="0"/>
            <a:chExt cx="1404931" cy="44121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04931" cy="441215"/>
            </a:xfrm>
            <a:custGeom>
              <a:avLst/>
              <a:gdLst/>
              <a:ahLst/>
              <a:cxnLst/>
              <a:rect l="l" t="t" r="r" b="b"/>
              <a:pathLst>
                <a:path w="1404931" h="441215">
                  <a:moveTo>
                    <a:pt x="74018" y="0"/>
                  </a:moveTo>
                  <a:lnTo>
                    <a:pt x="1330913" y="0"/>
                  </a:lnTo>
                  <a:cubicBezTo>
                    <a:pt x="1350544" y="0"/>
                    <a:pt x="1369371" y="7798"/>
                    <a:pt x="1383252" y="21679"/>
                  </a:cubicBezTo>
                  <a:cubicBezTo>
                    <a:pt x="1397133" y="35560"/>
                    <a:pt x="1404931" y="54387"/>
                    <a:pt x="1404931" y="74018"/>
                  </a:cubicBezTo>
                  <a:lnTo>
                    <a:pt x="1404931" y="367197"/>
                  </a:lnTo>
                  <a:cubicBezTo>
                    <a:pt x="1404931" y="386828"/>
                    <a:pt x="1397133" y="405655"/>
                    <a:pt x="1383252" y="419536"/>
                  </a:cubicBezTo>
                  <a:cubicBezTo>
                    <a:pt x="1369371" y="433417"/>
                    <a:pt x="1350544" y="441215"/>
                    <a:pt x="1330913" y="441215"/>
                  </a:cubicBezTo>
                  <a:lnTo>
                    <a:pt x="74018" y="441215"/>
                  </a:lnTo>
                  <a:cubicBezTo>
                    <a:pt x="54387" y="441215"/>
                    <a:pt x="35560" y="433417"/>
                    <a:pt x="21679" y="419536"/>
                  </a:cubicBezTo>
                  <a:cubicBezTo>
                    <a:pt x="7798" y="405655"/>
                    <a:pt x="0" y="386828"/>
                    <a:pt x="0" y="367197"/>
                  </a:cubicBezTo>
                  <a:lnTo>
                    <a:pt x="0" y="74018"/>
                  </a:lnTo>
                  <a:cubicBezTo>
                    <a:pt x="0" y="54387"/>
                    <a:pt x="7798" y="35560"/>
                    <a:pt x="21679" y="21679"/>
                  </a:cubicBezTo>
                  <a:cubicBezTo>
                    <a:pt x="35560" y="7798"/>
                    <a:pt x="54387" y="0"/>
                    <a:pt x="74018" y="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1404931" cy="4888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9974925" y="4314714"/>
            <a:ext cx="4017571" cy="5492150"/>
          </a:xfrm>
          <a:custGeom>
            <a:avLst/>
            <a:gdLst/>
            <a:ahLst/>
            <a:cxnLst/>
            <a:rect l="l" t="t" r="r" b="b"/>
            <a:pathLst>
              <a:path w="3581948" h="5175432">
                <a:moveTo>
                  <a:pt x="0" y="0"/>
                </a:moveTo>
                <a:lnTo>
                  <a:pt x="3581948" y="0"/>
                </a:lnTo>
                <a:lnTo>
                  <a:pt x="3581948" y="5175432"/>
                </a:lnTo>
                <a:lnTo>
                  <a:pt x="0" y="51754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182" r="-4182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100641" y="4277385"/>
            <a:ext cx="4017570" cy="5492150"/>
          </a:xfrm>
          <a:custGeom>
            <a:avLst/>
            <a:gdLst/>
            <a:ahLst/>
            <a:cxnLst/>
            <a:rect l="l" t="t" r="r" b="b"/>
            <a:pathLst>
              <a:path w="3681662" h="5215688">
                <a:moveTo>
                  <a:pt x="0" y="0"/>
                </a:moveTo>
                <a:lnTo>
                  <a:pt x="3681662" y="0"/>
                </a:lnTo>
                <a:lnTo>
                  <a:pt x="3681662" y="5215688"/>
                </a:lnTo>
                <a:lnTo>
                  <a:pt x="0" y="52156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028700" y="164171"/>
            <a:ext cx="12731768" cy="1855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31"/>
              </a:lnSpc>
            </a:pPr>
            <a:r>
              <a:rPr lang="en-US" sz="5308" b="1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ОБРАЗОВАТЕЛЬНЫЕ ИНИЦИАТИВЫ</a:t>
            </a:r>
          </a:p>
          <a:p>
            <a:pPr algn="l">
              <a:lnSpc>
                <a:spcPts val="7431"/>
              </a:lnSpc>
            </a:pPr>
            <a:endParaRPr lang="en-US" sz="5308" b="1">
              <a:solidFill>
                <a:srgbClr val="004AAD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528375" y="1465376"/>
            <a:ext cx="8048727" cy="1572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16"/>
              </a:lnSpc>
            </a:pPr>
            <a:r>
              <a:rPr lang="en-US" sz="222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•</a:t>
            </a:r>
            <a:r>
              <a:rPr lang="en-US" sz="222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На</a:t>
            </a:r>
            <a:r>
              <a:rPr lang="en-US" sz="222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22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основе</a:t>
            </a:r>
            <a:r>
              <a:rPr lang="en-US" sz="222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22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результатов</a:t>
            </a:r>
            <a:r>
              <a:rPr lang="en-US" sz="222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COSI-2023 и </a:t>
            </a:r>
            <a:r>
              <a:rPr lang="en-US" sz="222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НИМАС</a:t>
            </a:r>
            <a:r>
              <a:rPr lang="en-US" sz="222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-2021 </a:t>
            </a:r>
            <a:r>
              <a:rPr lang="ru-RU" sz="222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, МИКС-2023 </a:t>
            </a:r>
            <a:r>
              <a:rPr lang="en-US" sz="222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были</a:t>
            </a:r>
            <a:r>
              <a:rPr lang="en-US" sz="222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22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разработаны</a:t>
            </a:r>
            <a:r>
              <a:rPr lang="en-US" sz="222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22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интерактивные</a:t>
            </a:r>
            <a:r>
              <a:rPr lang="en-US" sz="222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22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обучающие</a:t>
            </a:r>
            <a:r>
              <a:rPr lang="en-US" sz="222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22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модули</a:t>
            </a:r>
            <a:r>
              <a:rPr lang="en-US" sz="222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22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для</a:t>
            </a:r>
            <a:r>
              <a:rPr lang="en-US" sz="222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22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школьников</a:t>
            </a:r>
            <a:r>
              <a:rPr lang="en-US" sz="222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:</a:t>
            </a:r>
          </a:p>
          <a:p>
            <a:pPr algn="l">
              <a:lnSpc>
                <a:spcPts val="3116"/>
              </a:lnSpc>
              <a:spcBef>
                <a:spcPct val="0"/>
              </a:spcBef>
            </a:pPr>
            <a:endParaRPr lang="en-US" sz="2225" b="1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312555" y="3231281"/>
            <a:ext cx="17805656" cy="1400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76"/>
              </a:lnSpc>
            </a:pPr>
            <a:r>
              <a:rPr lang="en-US" sz="26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•</a:t>
            </a:r>
            <a:r>
              <a:rPr lang="en-US" sz="26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Темы</a:t>
            </a:r>
            <a:r>
              <a:rPr lang="en-US" sz="26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: </a:t>
            </a:r>
            <a:r>
              <a:rPr lang="en-US" sz="2625" dirty="0" err="1">
                <a:solidFill>
                  <a:srgbClr val="FF5757"/>
                </a:solidFill>
                <a:latin typeface="Poppins"/>
                <a:ea typeface="Poppins"/>
                <a:cs typeface="Poppins"/>
                <a:sym typeface="Poppins"/>
              </a:rPr>
              <a:t>правильное</a:t>
            </a:r>
            <a:r>
              <a:rPr lang="en-US" sz="2625" dirty="0">
                <a:solidFill>
                  <a:srgbClr val="FF5757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625" dirty="0" err="1">
                <a:solidFill>
                  <a:srgbClr val="FF5757"/>
                </a:solidFill>
                <a:latin typeface="Poppins"/>
                <a:ea typeface="Poppins"/>
                <a:cs typeface="Poppins"/>
                <a:sym typeface="Poppins"/>
              </a:rPr>
              <a:t>питание</a:t>
            </a:r>
            <a:r>
              <a:rPr lang="en-US" sz="2625" dirty="0">
                <a:solidFill>
                  <a:srgbClr val="FF5757"/>
                </a:solidFill>
                <a:latin typeface="Poppins"/>
                <a:ea typeface="Poppins"/>
                <a:cs typeface="Poppins"/>
                <a:sym typeface="Poppins"/>
              </a:rPr>
              <a:t>,</a:t>
            </a:r>
            <a:r>
              <a:rPr lang="en-US" sz="26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625" dirty="0" err="1">
                <a:solidFill>
                  <a:srgbClr val="00BF63"/>
                </a:solidFill>
                <a:latin typeface="Poppins"/>
                <a:ea typeface="Poppins"/>
                <a:cs typeface="Poppins"/>
                <a:sym typeface="Poppins"/>
              </a:rPr>
              <a:t>физическая</a:t>
            </a:r>
            <a:r>
              <a:rPr lang="en-US" sz="2625" dirty="0">
                <a:solidFill>
                  <a:srgbClr val="00BF63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625" dirty="0" err="1">
                <a:solidFill>
                  <a:srgbClr val="00BF63"/>
                </a:solidFill>
                <a:latin typeface="Poppins"/>
                <a:ea typeface="Poppins"/>
                <a:cs typeface="Poppins"/>
                <a:sym typeface="Poppins"/>
              </a:rPr>
              <a:t>активность</a:t>
            </a:r>
            <a:r>
              <a:rPr lang="en-US" sz="2625" dirty="0">
                <a:solidFill>
                  <a:srgbClr val="00BF63"/>
                </a:solidFill>
                <a:latin typeface="Poppins"/>
                <a:ea typeface="Poppins"/>
                <a:cs typeface="Poppins"/>
                <a:sym typeface="Poppins"/>
              </a:rPr>
              <a:t>,</a:t>
            </a:r>
            <a:r>
              <a:rPr lang="en-US" sz="26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6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профилактика</a:t>
            </a:r>
            <a:r>
              <a:rPr lang="en-US" sz="26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6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гельминтозов</a:t>
            </a:r>
            <a:r>
              <a:rPr lang="en-US" sz="26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, </a:t>
            </a:r>
            <a:r>
              <a:rPr lang="en-US" sz="26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ментальное</a:t>
            </a:r>
            <a:r>
              <a:rPr lang="en-US" sz="26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6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здоровье</a:t>
            </a:r>
            <a:r>
              <a:rPr lang="en-US" sz="26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(</a:t>
            </a:r>
            <a:r>
              <a:rPr lang="en-US" sz="26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включая</a:t>
            </a:r>
            <a:r>
              <a:rPr lang="en-US" sz="26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6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влияние</a:t>
            </a:r>
            <a:r>
              <a:rPr lang="en-US" sz="26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6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на</a:t>
            </a:r>
            <a:r>
              <a:rPr lang="en-US" sz="26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6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здоровье</a:t>
            </a:r>
            <a:r>
              <a:rPr lang="en-US" sz="26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 </a:t>
            </a:r>
            <a:r>
              <a:rPr lang="en-US" sz="26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гаджетов</a:t>
            </a:r>
            <a:r>
              <a:rPr lang="en-US" sz="26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), </a:t>
            </a:r>
            <a:r>
              <a:rPr lang="en-US" sz="26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репродуктивное</a:t>
            </a:r>
            <a:r>
              <a:rPr lang="en-US" sz="26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6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здоровье</a:t>
            </a:r>
            <a:endParaRPr lang="en-US" sz="2625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676"/>
              </a:lnSpc>
              <a:spcBef>
                <a:spcPct val="0"/>
              </a:spcBef>
            </a:pPr>
            <a:endParaRPr lang="en-US" sz="2625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8280867" y="1813075"/>
            <a:ext cx="4251920" cy="7463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13"/>
              </a:lnSpc>
            </a:pPr>
            <a:r>
              <a:rPr lang="en-US" sz="4366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ОБУЧЕНЫ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836821" y="1838164"/>
            <a:ext cx="6065020" cy="907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7806 </a:t>
            </a:r>
            <a:r>
              <a:rPr lang="en-US" sz="2600" dirty="0" err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ШКОЛЬНИКОВ</a:t>
            </a:r>
            <a:r>
              <a:rPr lang="en-US" sz="2600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В  202</a:t>
            </a:r>
            <a:r>
              <a:rPr lang="ky-KG" sz="2600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4</a:t>
            </a:r>
          </a:p>
          <a:p>
            <a:pPr>
              <a:lnSpc>
                <a:spcPts val="3640"/>
              </a:lnSpc>
            </a:pPr>
            <a:r>
              <a:rPr lang="ky-KG" sz="2600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3680 в 2025г.</a:t>
            </a:r>
            <a:endParaRPr lang="en-US" sz="2600" dirty="0">
              <a:solidFill>
                <a:srgbClr val="FFFFF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509132" y="7398737"/>
            <a:ext cx="9307197" cy="1226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56"/>
              </a:lnSpc>
            </a:pPr>
            <a:r>
              <a:rPr lang="en-US" sz="23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•</a:t>
            </a:r>
            <a:r>
              <a:rPr lang="en-US" sz="23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Формат</a:t>
            </a:r>
            <a:r>
              <a:rPr lang="en-US" sz="23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: 45-</a:t>
            </a:r>
            <a:r>
              <a:rPr lang="en-US" sz="23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минутные</a:t>
            </a:r>
            <a:r>
              <a:rPr lang="en-US" sz="23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занятия</a:t>
            </a:r>
            <a:r>
              <a:rPr lang="en-US" sz="23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с </a:t>
            </a:r>
            <a:r>
              <a:rPr lang="en-US" sz="23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практическими</a:t>
            </a:r>
            <a:r>
              <a:rPr lang="en-US" sz="23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упражнениями</a:t>
            </a:r>
            <a:r>
              <a:rPr lang="en-US" sz="23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и </a:t>
            </a:r>
            <a:r>
              <a:rPr lang="en-US" sz="23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визуальными</a:t>
            </a:r>
            <a:r>
              <a:rPr lang="en-US" sz="23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материалами</a:t>
            </a:r>
            <a:r>
              <a:rPr lang="en-US" sz="23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algn="l">
              <a:lnSpc>
                <a:spcPts val="3256"/>
              </a:lnSpc>
              <a:spcBef>
                <a:spcPct val="0"/>
              </a:spcBef>
            </a:pPr>
            <a:endParaRPr lang="en-US" sz="2325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509132" y="4898132"/>
            <a:ext cx="9700351" cy="2148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96"/>
              </a:lnSpc>
            </a:pPr>
            <a:r>
              <a:rPr lang="en-US" sz="24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•</a:t>
            </a:r>
            <a:r>
              <a:rPr lang="en-US" sz="2425" b="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📚 В 202</a:t>
            </a:r>
            <a:r>
              <a:rPr lang="ky-KG" sz="2425" b="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4-25 </a:t>
            </a:r>
            <a:r>
              <a:rPr lang="en-US" sz="2425" b="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году</a:t>
            </a:r>
            <a:r>
              <a:rPr lang="en-US" sz="2425" b="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25" b="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обучены</a:t>
            </a:r>
            <a:r>
              <a:rPr lang="en-US" sz="2425" b="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:</a:t>
            </a:r>
          </a:p>
          <a:p>
            <a:pPr algn="l">
              <a:lnSpc>
                <a:spcPts val="3396"/>
              </a:lnSpc>
            </a:pPr>
            <a:r>
              <a:rPr lang="en-US" sz="24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• </a:t>
            </a:r>
            <a:r>
              <a:rPr lang="ky-KG" sz="2425" b="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11486</a:t>
            </a:r>
            <a:r>
              <a:rPr lang="ky-KG" sz="24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школьника</a:t>
            </a:r>
            <a:r>
              <a:rPr lang="en-US" sz="24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по</a:t>
            </a:r>
            <a:r>
              <a:rPr lang="en-US" sz="24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вопросам</a:t>
            </a:r>
            <a:r>
              <a:rPr lang="en-US" sz="24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здорового</a:t>
            </a:r>
            <a:r>
              <a:rPr lang="en-US" sz="24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питания</a:t>
            </a:r>
            <a:r>
              <a:rPr lang="en-US" sz="24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;</a:t>
            </a:r>
          </a:p>
          <a:p>
            <a:pPr algn="l">
              <a:lnSpc>
                <a:spcPts val="3396"/>
              </a:lnSpc>
            </a:pPr>
            <a:r>
              <a:rPr lang="en-US" sz="24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•</a:t>
            </a:r>
            <a:r>
              <a:rPr lang="ky-KG" sz="2425" b="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6</a:t>
            </a:r>
            <a:r>
              <a:rPr lang="en-US" sz="2425" b="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49 </a:t>
            </a:r>
            <a:r>
              <a:rPr lang="en-US" sz="24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учителей</a:t>
            </a:r>
            <a:r>
              <a:rPr lang="en-US" sz="24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4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прошедших</a:t>
            </a:r>
            <a:r>
              <a:rPr lang="en-US" sz="24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подготовку</a:t>
            </a:r>
            <a:r>
              <a:rPr lang="en-US" sz="24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по</a:t>
            </a:r>
            <a:r>
              <a:rPr lang="en-US" sz="24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внедрению</a:t>
            </a:r>
            <a:r>
              <a:rPr lang="en-US" sz="24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модулей</a:t>
            </a:r>
            <a:r>
              <a:rPr lang="en-US" sz="24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в </a:t>
            </a:r>
            <a:r>
              <a:rPr lang="en-US" sz="24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учебный</a:t>
            </a:r>
            <a:r>
              <a:rPr lang="en-US" sz="24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2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процесс</a:t>
            </a:r>
            <a:r>
              <a:rPr lang="en-US" sz="242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algn="l">
              <a:lnSpc>
                <a:spcPts val="3396"/>
              </a:lnSpc>
              <a:spcBef>
                <a:spcPct val="0"/>
              </a:spcBef>
            </a:pPr>
            <a:endParaRPr lang="en-US" sz="2425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89500" y="2074453"/>
            <a:ext cx="15774936" cy="960607"/>
          </a:xfrm>
          <a:custGeom>
            <a:avLst/>
            <a:gdLst/>
            <a:ahLst/>
            <a:cxnLst/>
            <a:rect l="l" t="t" r="r" b="b"/>
            <a:pathLst>
              <a:path w="15774936" h="960607">
                <a:moveTo>
                  <a:pt x="0" y="0"/>
                </a:moveTo>
                <a:lnTo>
                  <a:pt x="15774936" y="0"/>
                </a:lnTo>
                <a:lnTo>
                  <a:pt x="15774936" y="960607"/>
                </a:lnTo>
                <a:lnTo>
                  <a:pt x="0" y="9606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9792" b="-1979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3250268"/>
            <a:ext cx="16230600" cy="7172736"/>
          </a:xfrm>
          <a:custGeom>
            <a:avLst/>
            <a:gdLst/>
            <a:ahLst/>
            <a:cxnLst/>
            <a:rect l="l" t="t" r="r" b="b"/>
            <a:pathLst>
              <a:path w="16230600" h="7172736">
                <a:moveTo>
                  <a:pt x="0" y="0"/>
                </a:moveTo>
                <a:lnTo>
                  <a:pt x="16230600" y="0"/>
                </a:lnTo>
                <a:lnTo>
                  <a:pt x="16230600" y="7172736"/>
                </a:lnTo>
                <a:lnTo>
                  <a:pt x="0" y="71727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196" b="-1196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151145"/>
            <a:ext cx="16468154" cy="3741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1"/>
              </a:lnSpc>
            </a:pPr>
            <a:r>
              <a:rPr lang="en-US" sz="5308" b="1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ПОДГОТОВЛЕНЫ 74 ВИДЕОУРОКА ПО </a:t>
            </a:r>
          </a:p>
          <a:p>
            <a:pPr algn="ctr">
              <a:lnSpc>
                <a:spcPts val="7431"/>
              </a:lnSpc>
            </a:pPr>
            <a:r>
              <a:rPr lang="en-US" sz="5308" b="1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ЗОЖ ДЛЯ УЧИТЕЛЕЙ</a:t>
            </a:r>
          </a:p>
          <a:p>
            <a:pPr algn="l">
              <a:lnSpc>
                <a:spcPts val="7431"/>
              </a:lnSpc>
            </a:pPr>
            <a:endParaRPr lang="en-US" sz="5308" b="1">
              <a:solidFill>
                <a:srgbClr val="004AAD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algn="l">
              <a:lnSpc>
                <a:spcPts val="7431"/>
              </a:lnSpc>
            </a:pPr>
            <a:endParaRPr lang="en-US" sz="5308" b="1">
              <a:solidFill>
                <a:srgbClr val="004AAD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8997950"/>
            <a:ext cx="2514600" cy="260350"/>
            <a:chOff x="0" y="0"/>
            <a:chExt cx="662281" cy="685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2281" cy="68570"/>
            </a:xfrm>
            <a:custGeom>
              <a:avLst/>
              <a:gdLst/>
              <a:ahLst/>
              <a:cxnLst/>
              <a:rect l="l" t="t" r="r" b="b"/>
              <a:pathLst>
                <a:path w="662281" h="68570">
                  <a:moveTo>
                    <a:pt x="0" y="0"/>
                  </a:moveTo>
                  <a:lnTo>
                    <a:pt x="662281" y="0"/>
                  </a:lnTo>
                  <a:lnTo>
                    <a:pt x="662281" y="68570"/>
                  </a:lnTo>
                  <a:lnTo>
                    <a:pt x="0" y="68570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662281" cy="1161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634759" y="2129603"/>
            <a:ext cx="15624541" cy="7128697"/>
          </a:xfrm>
          <a:custGeom>
            <a:avLst/>
            <a:gdLst/>
            <a:ahLst/>
            <a:cxnLst/>
            <a:rect l="l" t="t" r="r" b="b"/>
            <a:pathLst>
              <a:path w="15624541" h="7128697">
                <a:moveTo>
                  <a:pt x="0" y="0"/>
                </a:moveTo>
                <a:lnTo>
                  <a:pt x="15624541" y="0"/>
                </a:lnTo>
                <a:lnTo>
                  <a:pt x="15624541" y="7128697"/>
                </a:lnTo>
                <a:lnTo>
                  <a:pt x="0" y="71286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241630" y="456057"/>
            <a:ext cx="16410799" cy="1108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РАЗРАБОТАНЫ С ЦЕЛЬЮ  РЕАЛИЗАЦИИ ПРОГРАММЫ ПРАВИТЕЛЬСТВА КР ПО ОХРАНЕ ЗДОРОВЬЯ НАСЕЛЕНИЯ И РАЗВИТИЮ СИСТЕМЫ ЗДРАВООХРАНЕНИЯ НА 2019-2030 ГОДЫ «ЗДОРОВЫЙ ЧЕЛОВЕК – ПРОЦВЕТАЮЩАЯ СТРАНА» РУКОВОДСТВА 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786</Words>
  <Application>Microsoft Office PowerPoint</Application>
  <PresentationFormat>Произвольный</PresentationFormat>
  <Paragraphs>93</Paragraphs>
  <Slides>12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2" baseType="lpstr">
      <vt:lpstr>Arial</vt:lpstr>
      <vt:lpstr>Calibri</vt:lpstr>
      <vt:lpstr>Fira Sans Extra Condensed Medium</vt:lpstr>
      <vt:lpstr>Archivo Black</vt:lpstr>
      <vt:lpstr>Roboto</vt:lpstr>
      <vt:lpstr>League Spartan</vt:lpstr>
      <vt:lpstr>Poppins Bold</vt:lpstr>
      <vt:lpstr>Bahnschrift Condensed</vt:lpstr>
      <vt:lpstr>Poppins</vt:lpstr>
      <vt:lpstr>Office Theme</vt:lpstr>
      <vt:lpstr>Презентация PowerPoint</vt:lpstr>
      <vt:lpstr>Презентация PowerPoint</vt:lpstr>
      <vt:lpstr>Презентация PowerPoint</vt:lpstr>
      <vt:lpstr>Этапы разработки и внедрения   Руководящих принципов правильного питания на основе имеющихся продуктов питания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Результаты реализации мероприятий по питанию и профилактике детского ожирения в Кыргызской Республике</dc:title>
  <cp:lastModifiedBy>Marina Duishenkulova</cp:lastModifiedBy>
  <cp:revision>21</cp:revision>
  <dcterms:created xsi:type="dcterms:W3CDTF">2006-08-16T00:00:00Z</dcterms:created>
  <dcterms:modified xsi:type="dcterms:W3CDTF">2025-10-20T06:28:48Z</dcterms:modified>
  <dc:identifier>DAG2SznJMqw</dc:identifier>
</cp:coreProperties>
</file>